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15"/>
  </p:notesMasterIdLst>
  <p:sldIdLst>
    <p:sldId id="310" r:id="rId2"/>
    <p:sldId id="319" r:id="rId3"/>
    <p:sldId id="330" r:id="rId4"/>
    <p:sldId id="329" r:id="rId5"/>
    <p:sldId id="328" r:id="rId6"/>
    <p:sldId id="327" r:id="rId7"/>
    <p:sldId id="335" r:id="rId8"/>
    <p:sldId id="336" r:id="rId9"/>
    <p:sldId id="331" r:id="rId10"/>
    <p:sldId id="333" r:id="rId11"/>
    <p:sldId id="332" r:id="rId12"/>
    <p:sldId id="334" r:id="rId13"/>
    <p:sldId id="33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709" autoAdjust="0"/>
  </p:normalViewPr>
  <p:slideViewPr>
    <p:cSldViewPr snapToGrid="0">
      <p:cViewPr varScale="1">
        <p:scale>
          <a:sx n="99" d="100"/>
          <a:sy n="99" d="100"/>
        </p:scale>
        <p:origin x="99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12/01/2025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897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740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393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DCA74-7A5B-E552-6EC3-002B9542B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B271B7-D04E-9F35-D2BC-411959CE2A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B88095B-3BD2-F81A-DFAD-668D4D209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ECA905-4F97-DA76-240C-03467AB3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61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978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884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6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080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9D370-555A-2105-B059-39E58ED1A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A971A1-B790-3DC6-ED03-EBFF11D09E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AABE746-F97A-7B29-8299-47EAF5D1E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8182A7-7FC3-4961-2D8B-C39A2F2E27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429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E6634-F763-7FF3-BF79-B5478DE0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F6CF587-3E2F-77AA-1883-64312D10F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AE32B25-2CA5-559B-E776-992995F65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5324E6-914C-828C-2054-B2600E7149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301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746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827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UE Interfaçage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INu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8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Pilotage moteur avec Arduino (Nucléo) / Suivi de ligne / Détection d’obstacle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Robotique</a:t>
            </a:r>
          </a:p>
        </p:txBody>
      </p:sp>
      <p:pic>
        <p:nvPicPr>
          <p:cNvPr id="6" name="Image 5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61B174C7-F092-C0A0-09A2-6A621DE7A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3" y="3151256"/>
            <a:ext cx="3413763" cy="2710529"/>
          </a:xfrm>
          <a:prstGeom prst="rect">
            <a:avLst/>
          </a:prstGeom>
        </p:spPr>
      </p:pic>
      <p:pic>
        <p:nvPicPr>
          <p:cNvPr id="8" name="Image 7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44FCEFFF-5E2D-427D-8B52-B8F1B38E8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402" y="2499530"/>
            <a:ext cx="2514370" cy="1680127"/>
          </a:xfrm>
          <a:prstGeom prst="rect">
            <a:avLst/>
          </a:prstGeom>
        </p:spPr>
      </p:pic>
      <p:pic>
        <p:nvPicPr>
          <p:cNvPr id="11" name="Image 10" descr="Une image contenant diagramme, Dessin technique, Plan, schématique&#10;&#10;Description générée automatiquement">
            <a:extLst>
              <a:ext uri="{FF2B5EF4-FFF2-40B4-BE49-F238E27FC236}">
                <a16:creationId xmlns:a16="http://schemas.microsoft.com/office/drawing/2014/main" id="{6E1DE9BF-0FC3-C90E-2B16-6326F707D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4" y="4254640"/>
            <a:ext cx="3164312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9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Camera et Images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TP 1 : Prise en main interface / Paramètres d’une caméra CMOS / Impact de l’éclairage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TP 2 : 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OpenCV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/ Histogramme d’une image / Détection de formes, couleurs… / Filtrage par TF2D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Vision Industrielle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Traitement Images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3C713875-87AC-BEA8-51C8-35255FC8184C}"/>
              </a:ext>
            </a:extLst>
          </p:cNvPr>
          <p:cNvSpPr/>
          <p:nvPr/>
        </p:nvSpPr>
        <p:spPr>
          <a:xfrm>
            <a:off x="7827565" y="1762357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pic>
        <p:nvPicPr>
          <p:cNvPr id="6" name="Image 5" descr="Une image contenant texte, roue, capture d’écran, Pièce auto&#10;&#10;Description générée automatiquement">
            <a:extLst>
              <a:ext uri="{FF2B5EF4-FFF2-40B4-BE49-F238E27FC236}">
                <a16:creationId xmlns:a16="http://schemas.microsoft.com/office/drawing/2014/main" id="{A39F35E5-67D3-EB5E-6F99-FC291B9AD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7" y="3036130"/>
            <a:ext cx="4538176" cy="3247416"/>
          </a:xfrm>
          <a:prstGeom prst="rect">
            <a:avLst/>
          </a:prstGeom>
        </p:spPr>
      </p:pic>
      <p:pic>
        <p:nvPicPr>
          <p:cNvPr id="8" name="Image 7" descr="Une image contenant intérieur, Appareils électroniques, ordinateur, texte&#10;&#10;Description générée automatiquement">
            <a:extLst>
              <a:ext uri="{FF2B5EF4-FFF2-40B4-BE49-F238E27FC236}">
                <a16:creationId xmlns:a16="http://schemas.microsoft.com/office/drawing/2014/main" id="{DE39C459-491A-D7F7-003A-15CD936BBF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176" y="4805554"/>
            <a:ext cx="2817647" cy="187843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A2344E0-5D2D-9FA3-CE8D-191634EDB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315" y="4564982"/>
            <a:ext cx="2067546" cy="177833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BE680-8066-8410-4D98-B8E50BBD6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787" y="3215912"/>
            <a:ext cx="748742" cy="9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BE5373A-968F-8887-0093-CEC70F5A00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095" y="4984134"/>
            <a:ext cx="1361011" cy="170987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B5FDC27-4A12-DAE6-B7FA-421D0B15F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1068" y="3032639"/>
            <a:ext cx="1437038" cy="177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27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IHM sous Python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Développement d’une mini-interface sous PyQt6 (affichage d’un graphique, simulation…)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PyQt6</a:t>
            </a:r>
          </a:p>
        </p:txBody>
      </p:sp>
      <p:pic>
        <p:nvPicPr>
          <p:cNvPr id="6" name="Image 5" descr="Une image contenant logiciel, Logiciel multimédia, Système d’exploitation, Icône d’ordinateur&#10;&#10;Description générée automatiquement">
            <a:extLst>
              <a:ext uri="{FF2B5EF4-FFF2-40B4-BE49-F238E27FC236}">
                <a16:creationId xmlns:a16="http://schemas.microsoft.com/office/drawing/2014/main" id="{B24B855F-5C7C-2D6B-EE01-A7C7323B5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141" y="2540361"/>
            <a:ext cx="2834100" cy="15641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AEA74E2-E9FC-C122-7216-7BB3E666D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871" y="4838691"/>
            <a:ext cx="3305775" cy="17384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86F69AB-DBC2-31A5-4177-521076FE0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7229" y="4302950"/>
            <a:ext cx="6803349" cy="237475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DD42939-5910-496A-4AC1-F0CC50F19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657" y="2587733"/>
            <a:ext cx="3664204" cy="202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26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E2AD2-D6A6-B4EA-8C09-21D017251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CAFF6AB-A72F-A00C-7C3C-82F5B29BEA4E}"/>
              </a:ext>
            </a:extLst>
          </p:cNvPr>
          <p:cNvSpPr txBox="1"/>
          <p:nvPr/>
        </p:nvSpPr>
        <p:spPr>
          <a:xfrm>
            <a:off x="914446" y="2143514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1 : Pré-traitement d’images (moyennage, seuillage, 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erosion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…)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2 : Détection de formes, couleurs…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CB3E1F48-63EE-654D-4712-F91C0E26CD68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Images et </a:t>
            </a:r>
            <a:r>
              <a:rPr lang="fr-FR" sz="1600" b="1" dirty="0" err="1"/>
              <a:t>OpenCV</a:t>
            </a:r>
            <a:endParaRPr lang="fr-FR" sz="1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4300AF-C3C0-E1BB-F929-F2802E77DB3C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F87C52-A983-5D76-C2CB-2E96AE9851F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A2D30-125A-78FA-28B4-592444B1260C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B5A4521-2BE7-EA51-F83D-B61AEB1DF8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6A8E1A6-9483-038B-2D73-B18C31357579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8E5E54A3-6497-E95A-D659-CD09B642E907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OpenCV</a:t>
            </a:r>
            <a:endParaRPr lang="fr-FR" sz="1200" dirty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Caractère coloré, violet, Dessin d’enfant&#10;&#10;Description générée automatiquement">
            <a:extLst>
              <a:ext uri="{FF2B5EF4-FFF2-40B4-BE49-F238E27FC236}">
                <a16:creationId xmlns:a16="http://schemas.microsoft.com/office/drawing/2014/main" id="{BFA6AE57-3984-19C7-FD2D-F786106BE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81" y="4191268"/>
            <a:ext cx="6348787" cy="244871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A98CC72-6E16-B038-CD55-5EAF8CCB8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158" y="2356250"/>
            <a:ext cx="748742" cy="9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183ED5F-B05A-F7DE-9063-9DCD560FB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738" y="2835493"/>
            <a:ext cx="2872290" cy="186393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FA08759-02C0-2DEB-729B-72CA4F784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46" y="4919440"/>
            <a:ext cx="1858755" cy="172054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2D4D1E9-213E-A1A9-A2D9-3395B857E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2429" y="2723232"/>
            <a:ext cx="2762636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5" name="Image 34" descr="Une image contenant jouet, roue, circuit">
            <a:extLst>
              <a:ext uri="{FF2B5EF4-FFF2-40B4-BE49-F238E27FC236}">
                <a16:creationId xmlns:a16="http://schemas.microsoft.com/office/drawing/2014/main" id="{E6B54242-8585-0DD6-F856-3F510C8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25" y="4201004"/>
            <a:ext cx="3907663" cy="198436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082314C9-0368-75F9-961E-3028FE9F6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376" y="3524505"/>
            <a:ext cx="1352998" cy="135299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BFD34D8-BD14-6658-0EBF-514A4DD91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04" y="1584487"/>
            <a:ext cx="2761298" cy="2585177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CCA36E74-1627-A145-FE47-FBD4344815D8}"/>
              </a:ext>
            </a:extLst>
          </p:cNvPr>
          <p:cNvSpPr txBox="1"/>
          <p:nvPr/>
        </p:nvSpPr>
        <p:spPr>
          <a:xfrm>
            <a:off x="5114099" y="1655033"/>
            <a:ext cx="60324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Génération de photons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Conception optique / « Fabrication d’images »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Acquisition de données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Traitement des informations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8AC4BEE5-D1D4-3AC2-562B-2B192D8F75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547" y="4877503"/>
            <a:ext cx="4118621" cy="1758603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BA6E381D-5B4B-DEA0-A58D-CC23AE4DF637}"/>
              </a:ext>
            </a:extLst>
          </p:cNvPr>
          <p:cNvSpPr txBox="1"/>
          <p:nvPr/>
        </p:nvSpPr>
        <p:spPr>
          <a:xfrm>
            <a:off x="375547" y="6550223"/>
            <a:ext cx="4649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Dong, Jing-Tao &amp; lu,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rs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Shi, Yan-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Qiong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Xia, Rui-Xue &amp; Li, Qi &amp; Xu, Yan. (2011). Optical design of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color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light-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emitting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diode ring light for machine vision inspection. Optical Engineering - OPT ENG. 50. 10.1117/1.3567053. </a:t>
            </a:r>
            <a:endParaRPr lang="fr-FR" sz="1000" b="0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D439E573-6480-BB18-DF71-8C78A3AA3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37" y="4257520"/>
            <a:ext cx="2337262" cy="223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 41" descr="Une image contenant texte&#10;&#10;Description générée automatiquement">
            <a:extLst>
              <a:ext uri="{FF2B5EF4-FFF2-40B4-BE49-F238E27FC236}">
                <a16:creationId xmlns:a16="http://schemas.microsoft.com/office/drawing/2014/main" id="{1CBD5571-7C8E-B1E7-63B2-EAFE6F114D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795" y="4740532"/>
            <a:ext cx="1608178" cy="18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0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3A7112C1-8803-1EC9-C560-4E87A55D1369}"/>
              </a:ext>
            </a:extLst>
          </p:cNvPr>
          <p:cNvSpPr/>
          <p:nvPr/>
        </p:nvSpPr>
        <p:spPr>
          <a:xfrm>
            <a:off x="9008724" y="2691044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4 séances de TD</a:t>
            </a: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7203DF2C-2D2D-725E-0EC7-6245ABEB4014}"/>
              </a:ext>
            </a:extLst>
          </p:cNvPr>
          <p:cNvSpPr/>
          <p:nvPr/>
        </p:nvSpPr>
        <p:spPr>
          <a:xfrm>
            <a:off x="9008724" y="3941959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2 séances de TD Machine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562501C-8624-747D-9B71-912447D7D14D}"/>
              </a:ext>
            </a:extLst>
          </p:cNvPr>
          <p:cNvSpPr txBox="1"/>
          <p:nvPr/>
        </p:nvSpPr>
        <p:spPr>
          <a:xfrm>
            <a:off x="9458592" y="4552607"/>
            <a:ext cx="19381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Découverte de Matlab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73EC61-93DB-9521-90D6-50AEA143CBA7}"/>
              </a:ext>
            </a:extLst>
          </p:cNvPr>
          <p:cNvSpPr/>
          <p:nvPr/>
        </p:nvSpPr>
        <p:spPr>
          <a:xfrm>
            <a:off x="9280277" y="4552607"/>
            <a:ext cx="149912" cy="2539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A094FF07-2628-38FC-2607-D5038AF22BBB}"/>
              </a:ext>
            </a:extLst>
          </p:cNvPr>
          <p:cNvSpPr/>
          <p:nvPr/>
        </p:nvSpPr>
        <p:spPr>
          <a:xfrm>
            <a:off x="9008724" y="1940503"/>
            <a:ext cx="2561364" cy="369332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8 séances de TP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B9F85A0-3A0E-F29C-90FF-98D7B94E140D}"/>
              </a:ext>
            </a:extLst>
          </p:cNvPr>
          <p:cNvSpPr txBox="1"/>
          <p:nvPr/>
        </p:nvSpPr>
        <p:spPr>
          <a:xfrm>
            <a:off x="9320309" y="2316780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4h30 / en binôme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786002A-A058-4D3F-238F-C871D73C4610}"/>
              </a:ext>
            </a:extLst>
          </p:cNvPr>
          <p:cNvSpPr txBox="1"/>
          <p:nvPr/>
        </p:nvSpPr>
        <p:spPr>
          <a:xfrm>
            <a:off x="9320308" y="3103256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92E56AA-1803-5FCD-04A7-58508C959EEA}"/>
              </a:ext>
            </a:extLst>
          </p:cNvPr>
          <p:cNvSpPr txBox="1"/>
          <p:nvPr/>
        </p:nvSpPr>
        <p:spPr>
          <a:xfrm>
            <a:off x="9320308" y="4311291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59986B-EC5A-F3B5-1FB0-AAD74A28EF8A}"/>
              </a:ext>
            </a:extLst>
          </p:cNvPr>
          <p:cNvSpPr txBox="1"/>
          <p:nvPr/>
        </p:nvSpPr>
        <p:spPr>
          <a:xfrm>
            <a:off x="907225" y="3132056"/>
            <a:ext cx="6883463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Module d’enseignement s’inscrivant dans le </a:t>
            </a:r>
            <a:br>
              <a:rPr lang="fr-FR" dirty="0"/>
            </a:br>
            <a:r>
              <a:rPr lang="fr-FR" sz="2400" b="1" dirty="0">
                <a:solidFill>
                  <a:srgbClr val="002060"/>
                </a:solidFill>
              </a:rPr>
              <a:t>déploiement de l’approche par compétences </a:t>
            </a:r>
            <a:endParaRPr lang="fr-FR" dirty="0">
              <a:solidFill>
                <a:srgbClr val="002060"/>
              </a:solidFill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1400" dirty="0"/>
              <a:t>Vous serez </a:t>
            </a:r>
            <a:r>
              <a:rPr lang="fr-FR" sz="1400" dirty="0" err="1"/>
              <a:t>encouragé·e</a:t>
            </a:r>
            <a:r>
              <a:rPr lang="fr-FR" sz="1400" dirty="0"/>
              <a:t> à </a:t>
            </a:r>
            <a:br>
              <a:rPr lang="fr-FR" sz="1600" dirty="0"/>
            </a:br>
            <a:r>
              <a:rPr lang="fr-FR" b="1" dirty="0"/>
              <a:t>analyser votre progression personnelle</a:t>
            </a:r>
            <a:r>
              <a:rPr lang="fr-FR" dirty="0"/>
              <a:t> </a:t>
            </a:r>
            <a:br>
              <a:rPr lang="fr-FR" sz="1600" dirty="0"/>
            </a:br>
            <a:r>
              <a:rPr lang="fr-FR" sz="1400" dirty="0"/>
              <a:t>dans l’acquisition de savoirs et savoir-faire</a:t>
            </a:r>
            <a:endParaRPr lang="fr-FR" sz="1600" dirty="0"/>
          </a:p>
          <a:p>
            <a:endParaRPr lang="fr-FR" sz="1600" dirty="0"/>
          </a:p>
          <a:p>
            <a:r>
              <a:rPr lang="fr-FR" sz="1400" dirty="0"/>
              <a:t>Vous serez </a:t>
            </a:r>
            <a:r>
              <a:rPr lang="fr-FR" sz="1400" dirty="0" err="1"/>
              <a:t>amené·e</a:t>
            </a:r>
            <a:r>
              <a:rPr lang="fr-FR" sz="1400" dirty="0"/>
              <a:t> en particulier à </a:t>
            </a:r>
            <a:br>
              <a:rPr lang="fr-FR" sz="1400" dirty="0"/>
            </a:br>
            <a:r>
              <a:rPr lang="fr-FR" b="1" dirty="0"/>
              <a:t>repérer de façon explicite les erreurs </a:t>
            </a:r>
            <a:br>
              <a:rPr lang="fr-FR" sz="1600" dirty="0"/>
            </a:br>
            <a:r>
              <a:rPr lang="fr-FR" sz="1400" dirty="0"/>
              <a:t>et les maladresses commises</a:t>
            </a:r>
            <a:endParaRPr lang="fr-FR" sz="16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B8623C1-40BB-9EC8-7726-8C83ED8F96AC}"/>
              </a:ext>
            </a:extLst>
          </p:cNvPr>
          <p:cNvSpPr txBox="1"/>
          <p:nvPr/>
        </p:nvSpPr>
        <p:spPr>
          <a:xfrm>
            <a:off x="933498" y="1765148"/>
            <a:ext cx="4781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Volume horaire de 46,5h </a:t>
            </a:r>
            <a:r>
              <a:rPr lang="fr-FR" dirty="0"/>
              <a:t>pour </a:t>
            </a:r>
            <a:r>
              <a:rPr lang="fr-FR" b="1" dirty="0"/>
              <a:t>5 ECTS</a:t>
            </a:r>
            <a:r>
              <a:rPr lang="fr-FR" dirty="0"/>
              <a:t> </a:t>
            </a:r>
            <a:br>
              <a:rPr lang="fr-FR" dirty="0"/>
            </a:br>
            <a:r>
              <a:rPr lang="fr-FR" sz="1400" dirty="0"/>
              <a:t>(</a:t>
            </a:r>
            <a:r>
              <a:rPr lang="fr-FR" sz="1400" i="1" dirty="0" err="1"/>
              <a:t>European</a:t>
            </a:r>
            <a:r>
              <a:rPr lang="fr-FR" sz="1400" i="1" dirty="0"/>
              <a:t> </a:t>
            </a:r>
            <a:r>
              <a:rPr lang="fr-FR" sz="1400" i="1" dirty="0" err="1"/>
              <a:t>Credit</a:t>
            </a:r>
            <a:r>
              <a:rPr lang="fr-FR" sz="1400" i="1" dirty="0"/>
              <a:t> Transfer and Accumulation System</a:t>
            </a:r>
            <a:r>
              <a:rPr lang="fr-FR" sz="1400" dirty="0"/>
              <a:t>) </a:t>
            </a:r>
            <a:endParaRPr lang="fr-FR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5759E595-F4EC-00B1-6F46-1EFEBBDB3BE6}"/>
              </a:ext>
            </a:extLst>
          </p:cNvPr>
          <p:cNvSpPr/>
          <p:nvPr/>
        </p:nvSpPr>
        <p:spPr>
          <a:xfrm>
            <a:off x="5715000" y="1832187"/>
            <a:ext cx="1481328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16 % du S6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4B9BB24E-14F6-21BD-733C-F3414B3BBF7F}"/>
              </a:ext>
            </a:extLst>
          </p:cNvPr>
          <p:cNvSpPr/>
          <p:nvPr/>
        </p:nvSpPr>
        <p:spPr>
          <a:xfrm>
            <a:off x="9008722" y="5308661"/>
            <a:ext cx="2561364" cy="1144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Responsables</a:t>
            </a:r>
          </a:p>
          <a:p>
            <a:pPr algn="ctr"/>
            <a:endParaRPr lang="fr-FR" sz="1200" b="1" dirty="0"/>
          </a:p>
          <a:p>
            <a:pPr algn="ctr"/>
            <a:r>
              <a:rPr lang="fr-FR" sz="1600" dirty="0"/>
              <a:t>Fabienne BERNARD</a:t>
            </a:r>
          </a:p>
          <a:p>
            <a:pPr algn="ctr"/>
            <a:r>
              <a:rPr lang="fr-FR" sz="1600" dirty="0"/>
              <a:t>Julien VILLEMEJANE</a:t>
            </a:r>
          </a:p>
        </p:txBody>
      </p:sp>
    </p:spTree>
    <p:extLst>
      <p:ext uri="{BB962C8B-B14F-4D97-AF65-F5344CB8AC3E}">
        <p14:creationId xmlns:p14="http://schemas.microsoft.com/office/powerpoint/2010/main" val="1155435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3A7112C1-8803-1EC9-C560-4E87A55D1369}"/>
              </a:ext>
            </a:extLst>
          </p:cNvPr>
          <p:cNvSpPr/>
          <p:nvPr/>
        </p:nvSpPr>
        <p:spPr>
          <a:xfrm>
            <a:off x="9008724" y="2691044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4 séances de TD</a:t>
            </a: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7203DF2C-2D2D-725E-0EC7-6245ABEB4014}"/>
              </a:ext>
            </a:extLst>
          </p:cNvPr>
          <p:cNvSpPr/>
          <p:nvPr/>
        </p:nvSpPr>
        <p:spPr>
          <a:xfrm>
            <a:off x="9008724" y="3941959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2 séances de TD Machine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562501C-8624-747D-9B71-912447D7D14D}"/>
              </a:ext>
            </a:extLst>
          </p:cNvPr>
          <p:cNvSpPr txBox="1"/>
          <p:nvPr/>
        </p:nvSpPr>
        <p:spPr>
          <a:xfrm>
            <a:off x="9458592" y="4552607"/>
            <a:ext cx="19381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Découverte de Matlab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73EC61-93DB-9521-90D6-50AEA143CBA7}"/>
              </a:ext>
            </a:extLst>
          </p:cNvPr>
          <p:cNvSpPr/>
          <p:nvPr/>
        </p:nvSpPr>
        <p:spPr>
          <a:xfrm>
            <a:off x="9280277" y="4552607"/>
            <a:ext cx="149912" cy="2539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A094FF07-2628-38FC-2607-D5038AF22BBB}"/>
              </a:ext>
            </a:extLst>
          </p:cNvPr>
          <p:cNvSpPr/>
          <p:nvPr/>
        </p:nvSpPr>
        <p:spPr>
          <a:xfrm>
            <a:off x="9008724" y="1940503"/>
            <a:ext cx="2561364" cy="369332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8 séances de TP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B9F85A0-3A0E-F29C-90FF-98D7B94E140D}"/>
              </a:ext>
            </a:extLst>
          </p:cNvPr>
          <p:cNvSpPr txBox="1"/>
          <p:nvPr/>
        </p:nvSpPr>
        <p:spPr>
          <a:xfrm>
            <a:off x="9320309" y="2316780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4h30 / en binôme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786002A-A058-4D3F-238F-C871D73C4610}"/>
              </a:ext>
            </a:extLst>
          </p:cNvPr>
          <p:cNvSpPr txBox="1"/>
          <p:nvPr/>
        </p:nvSpPr>
        <p:spPr>
          <a:xfrm>
            <a:off x="9320308" y="3103256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92E56AA-1803-5FCD-04A7-58508C959EEA}"/>
              </a:ext>
            </a:extLst>
          </p:cNvPr>
          <p:cNvSpPr txBox="1"/>
          <p:nvPr/>
        </p:nvSpPr>
        <p:spPr>
          <a:xfrm>
            <a:off x="9320308" y="4311291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4B9BB24E-14F6-21BD-733C-F3414B3BBF7F}"/>
              </a:ext>
            </a:extLst>
          </p:cNvPr>
          <p:cNvSpPr/>
          <p:nvPr/>
        </p:nvSpPr>
        <p:spPr>
          <a:xfrm>
            <a:off x="9008722" y="5308661"/>
            <a:ext cx="2561364" cy="1144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Responsables</a:t>
            </a:r>
          </a:p>
          <a:p>
            <a:pPr algn="ctr"/>
            <a:endParaRPr lang="fr-FR" sz="1200" b="1" dirty="0"/>
          </a:p>
          <a:p>
            <a:pPr algn="ctr"/>
            <a:r>
              <a:rPr lang="fr-FR" sz="1600" dirty="0"/>
              <a:t>Fabienne BERNARD</a:t>
            </a:r>
          </a:p>
          <a:p>
            <a:pPr algn="ctr"/>
            <a:r>
              <a:rPr lang="fr-FR" sz="1600" dirty="0"/>
              <a:t>Julien VILLEMEJANE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30469B6-E04D-9B2F-58FF-49A2A661382D}"/>
              </a:ext>
            </a:extLst>
          </p:cNvPr>
          <p:cNvSpPr txBox="1"/>
          <p:nvPr/>
        </p:nvSpPr>
        <p:spPr>
          <a:xfrm>
            <a:off x="1198712" y="3941959"/>
            <a:ext cx="726863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Être </a:t>
            </a:r>
            <a:r>
              <a:rPr lang="fr-FR" sz="2000" b="1" dirty="0" err="1"/>
              <a:t>présent·es</a:t>
            </a:r>
            <a:r>
              <a:rPr lang="fr-FR" sz="2000" b="1" dirty="0"/>
              <a:t> et </a:t>
            </a:r>
            <a:r>
              <a:rPr lang="fr-FR" sz="2000" b="1" dirty="0" err="1"/>
              <a:t>actif·ves</a:t>
            </a:r>
            <a:r>
              <a:rPr lang="fr-FR" sz="2000" b="1" dirty="0"/>
              <a:t> </a:t>
            </a:r>
            <a:br>
              <a:rPr lang="fr-FR" sz="2000" dirty="0"/>
            </a:br>
            <a:r>
              <a:rPr lang="fr-FR" sz="2000" dirty="0"/>
              <a:t>à toutes les séances de TD et de TP</a:t>
            </a:r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fr-FR" sz="2000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Réaliser l’ensemble des </a:t>
            </a:r>
            <a:r>
              <a:rPr lang="fr-FR" sz="2000" b="1" dirty="0"/>
              <a:t>activités proposées </a:t>
            </a:r>
            <a:r>
              <a:rPr lang="fr-FR" sz="2000" dirty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fr-FR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2000" dirty="0"/>
              <a:t>Présentation individuelle (mini-projet)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2000" dirty="0"/>
              <a:t>Validation du TP caméra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2000" dirty="0"/>
              <a:t>Présentation des codes IHM ou Traitement Image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B745C9F-9CFF-3851-CBB0-A1AB53E4049B}"/>
              </a:ext>
            </a:extLst>
          </p:cNvPr>
          <p:cNvSpPr txBox="1"/>
          <p:nvPr/>
        </p:nvSpPr>
        <p:spPr>
          <a:xfrm>
            <a:off x="907225" y="2714628"/>
            <a:ext cx="48077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Module non noté</a:t>
            </a:r>
          </a:p>
          <a:p>
            <a:r>
              <a:rPr lang="fr-FR" dirty="0"/>
              <a:t>Se former à son rythme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3D3ABEE-7829-A3FD-46A2-94EDE1E1D291}"/>
              </a:ext>
            </a:extLst>
          </p:cNvPr>
          <p:cNvSpPr txBox="1"/>
          <p:nvPr/>
        </p:nvSpPr>
        <p:spPr>
          <a:xfrm>
            <a:off x="933498" y="1765148"/>
            <a:ext cx="4781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Volume horaire de 46,5h </a:t>
            </a:r>
            <a:r>
              <a:rPr lang="fr-FR" dirty="0"/>
              <a:t>pour </a:t>
            </a:r>
            <a:r>
              <a:rPr lang="fr-FR" b="1" dirty="0"/>
              <a:t>5 ECTS</a:t>
            </a:r>
            <a:r>
              <a:rPr lang="fr-FR" dirty="0"/>
              <a:t> </a:t>
            </a:r>
            <a:br>
              <a:rPr lang="fr-FR" dirty="0"/>
            </a:br>
            <a:r>
              <a:rPr lang="fr-FR" sz="1400" dirty="0"/>
              <a:t>(</a:t>
            </a:r>
            <a:r>
              <a:rPr lang="fr-FR" sz="1400" i="1" dirty="0" err="1"/>
              <a:t>European</a:t>
            </a:r>
            <a:r>
              <a:rPr lang="fr-FR" sz="1400" i="1" dirty="0"/>
              <a:t> </a:t>
            </a:r>
            <a:r>
              <a:rPr lang="fr-FR" sz="1400" i="1" dirty="0" err="1"/>
              <a:t>Credit</a:t>
            </a:r>
            <a:r>
              <a:rPr lang="fr-FR" sz="1400" i="1" dirty="0"/>
              <a:t> Transfer and Accumulation System</a:t>
            </a:r>
            <a:r>
              <a:rPr lang="fr-FR" sz="1400" dirty="0"/>
              <a:t>) 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D2A66F8-4569-7AD8-BA36-EB8CAB82638B}"/>
              </a:ext>
            </a:extLst>
          </p:cNvPr>
          <p:cNvSpPr/>
          <p:nvPr/>
        </p:nvSpPr>
        <p:spPr>
          <a:xfrm>
            <a:off x="5715000" y="1832187"/>
            <a:ext cx="1481328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16 % du S6</a:t>
            </a:r>
          </a:p>
        </p:txBody>
      </p:sp>
    </p:spTree>
    <p:extLst>
      <p:ext uri="{BB962C8B-B14F-4D97-AF65-F5344CB8AC3E}">
        <p14:creationId xmlns:p14="http://schemas.microsoft.com/office/powerpoint/2010/main" val="3501244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239229" y="3429000"/>
            <a:ext cx="510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732A6B-BE3C-067D-B8BA-50BC2C2DAC5F}"/>
              </a:ext>
            </a:extLst>
          </p:cNvPr>
          <p:cNvSpPr/>
          <p:nvPr/>
        </p:nvSpPr>
        <p:spPr>
          <a:xfrm rot="5400000">
            <a:off x="1070940" y="2010140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1EFC014-2F9A-DB87-083F-D9EDD4480CDB}"/>
              </a:ext>
            </a:extLst>
          </p:cNvPr>
          <p:cNvSpPr txBox="1"/>
          <p:nvPr/>
        </p:nvSpPr>
        <p:spPr>
          <a:xfrm>
            <a:off x="1370266" y="1940503"/>
            <a:ext cx="5261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UE Interfaçage Numérique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riangle isocèle 7">
            <a:extLst>
              <a:ext uri="{FF2B5EF4-FFF2-40B4-BE49-F238E27FC236}">
                <a16:creationId xmlns:a16="http://schemas.microsoft.com/office/drawing/2014/main" id="{ABA8BA54-B2C6-AF33-9B9D-2B2E3C4CDF4D}"/>
              </a:ext>
            </a:extLst>
          </p:cNvPr>
          <p:cNvSpPr/>
          <p:nvPr/>
        </p:nvSpPr>
        <p:spPr>
          <a:xfrm rot="5400000">
            <a:off x="1070940" y="2473593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B5A13C3-E4AA-292F-E183-6A505B516243}"/>
              </a:ext>
            </a:extLst>
          </p:cNvPr>
          <p:cNvSpPr txBox="1"/>
          <p:nvPr/>
        </p:nvSpPr>
        <p:spPr>
          <a:xfrm>
            <a:off x="1370266" y="2403956"/>
            <a:ext cx="5261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Acquis d’Apprentissage Visés</a:t>
            </a:r>
            <a:endParaRPr lang="fr-F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EF3A925-A183-6A15-BA0C-211C19063327}"/>
              </a:ext>
            </a:extLst>
          </p:cNvPr>
          <p:cNvSpPr txBox="1"/>
          <p:nvPr/>
        </p:nvSpPr>
        <p:spPr>
          <a:xfrm>
            <a:off x="2006264" y="2965547"/>
            <a:ext cx="704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Être capable de </a:t>
            </a:r>
            <a:r>
              <a:rPr lang="fr-FR" b="1" dirty="0"/>
              <a:t>mettre en œuvre une solution numérique</a:t>
            </a:r>
            <a:r>
              <a:rPr lang="fr-FR" dirty="0"/>
              <a:t> (microcontrôleur) pour </a:t>
            </a:r>
            <a:r>
              <a:rPr lang="fr-FR" b="1" dirty="0"/>
              <a:t>acquérir des données analogiques </a:t>
            </a:r>
            <a:r>
              <a:rPr lang="fr-FR" dirty="0"/>
              <a:t>et</a:t>
            </a:r>
            <a:r>
              <a:rPr lang="fr-FR" b="1" dirty="0"/>
              <a:t> commander un élément mobile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F7F2F7-45E0-A9DB-44A4-B81F15CCF9E0}"/>
              </a:ext>
            </a:extLst>
          </p:cNvPr>
          <p:cNvSpPr/>
          <p:nvPr/>
        </p:nvSpPr>
        <p:spPr>
          <a:xfrm>
            <a:off x="1764232" y="2964543"/>
            <a:ext cx="149912" cy="9233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E614CFB-345A-A05F-31A8-899F09B08114}"/>
              </a:ext>
            </a:extLst>
          </p:cNvPr>
          <p:cNvSpPr txBox="1"/>
          <p:nvPr/>
        </p:nvSpPr>
        <p:spPr>
          <a:xfrm>
            <a:off x="9631895" y="5648977"/>
            <a:ext cx="19381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Découverte de </a:t>
            </a:r>
            <a:r>
              <a:rPr lang="fr-FR" sz="1600" dirty="0" err="1"/>
              <a:t>MatLab</a:t>
            </a:r>
            <a:endParaRPr lang="fr-FR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4A82AA-5EA4-6EB3-63EC-257B2C083A72}"/>
              </a:ext>
            </a:extLst>
          </p:cNvPr>
          <p:cNvSpPr/>
          <p:nvPr/>
        </p:nvSpPr>
        <p:spPr>
          <a:xfrm>
            <a:off x="9418655" y="5648977"/>
            <a:ext cx="149912" cy="5637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47EC527-8400-080A-87CE-FADB0C777ADF}"/>
              </a:ext>
            </a:extLst>
          </p:cNvPr>
          <p:cNvSpPr txBox="1"/>
          <p:nvPr/>
        </p:nvSpPr>
        <p:spPr>
          <a:xfrm>
            <a:off x="2006264" y="4198290"/>
            <a:ext cx="704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Être capable de </a:t>
            </a:r>
            <a:r>
              <a:rPr lang="fr-FR" b="1" dirty="0"/>
              <a:t>mettre en œuvre un protocole simple de communication </a:t>
            </a:r>
            <a:r>
              <a:rPr lang="fr-FR" dirty="0"/>
              <a:t>entre un ordinateur et un microcontrôleur pour transmettre des commandes et lire des données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B79E71-8641-6431-A575-C7AA77DDF90B}"/>
              </a:ext>
            </a:extLst>
          </p:cNvPr>
          <p:cNvSpPr/>
          <p:nvPr/>
        </p:nvSpPr>
        <p:spPr>
          <a:xfrm>
            <a:off x="1764232" y="4197286"/>
            <a:ext cx="149912" cy="9233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Rectangle : avec coins rognés en diagonale 28">
            <a:extLst>
              <a:ext uri="{FF2B5EF4-FFF2-40B4-BE49-F238E27FC236}">
                <a16:creationId xmlns:a16="http://schemas.microsoft.com/office/drawing/2014/main" id="{F92D3C0C-DA6C-8062-BB76-AD7F9DD351E5}"/>
              </a:ext>
            </a:extLst>
          </p:cNvPr>
          <p:cNvSpPr/>
          <p:nvPr/>
        </p:nvSpPr>
        <p:spPr>
          <a:xfrm>
            <a:off x="6096000" y="1887137"/>
            <a:ext cx="2561364" cy="369332"/>
          </a:xfrm>
          <a:prstGeom prst="snip2Diag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8 séances de TP</a:t>
            </a:r>
          </a:p>
        </p:txBody>
      </p:sp>
      <p:sp>
        <p:nvSpPr>
          <p:cNvPr id="30" name="Rectangle : avec coins rognés en diagonale 29">
            <a:extLst>
              <a:ext uri="{FF2B5EF4-FFF2-40B4-BE49-F238E27FC236}">
                <a16:creationId xmlns:a16="http://schemas.microsoft.com/office/drawing/2014/main" id="{817568BE-83FF-A52C-0FF2-A50C3C637836}"/>
              </a:ext>
            </a:extLst>
          </p:cNvPr>
          <p:cNvSpPr/>
          <p:nvPr/>
        </p:nvSpPr>
        <p:spPr>
          <a:xfrm>
            <a:off x="8867775" y="1883753"/>
            <a:ext cx="2561364" cy="369332"/>
          </a:xfrm>
          <a:prstGeom prst="snip2Diag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2"/>
                </a:solidFill>
              </a:rPr>
              <a:t>4 séances de TD</a:t>
            </a:r>
          </a:p>
        </p:txBody>
      </p:sp>
      <p:sp>
        <p:nvSpPr>
          <p:cNvPr id="31" name="Rectangle : avec coins rognés en diagonale 30">
            <a:extLst>
              <a:ext uri="{FF2B5EF4-FFF2-40B4-BE49-F238E27FC236}">
                <a16:creationId xmlns:a16="http://schemas.microsoft.com/office/drawing/2014/main" id="{6C931E84-7075-97AE-78B5-42EF401AD4E4}"/>
              </a:ext>
            </a:extLst>
          </p:cNvPr>
          <p:cNvSpPr/>
          <p:nvPr/>
        </p:nvSpPr>
        <p:spPr>
          <a:xfrm>
            <a:off x="9152655" y="5196079"/>
            <a:ext cx="2561364" cy="369332"/>
          </a:xfrm>
          <a:prstGeom prst="snip2Diag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2"/>
                </a:solidFill>
              </a:rPr>
              <a:t>2 séances de TD Machine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624C4DB-03D6-DA68-DC3D-110EC6B526C8}"/>
              </a:ext>
            </a:extLst>
          </p:cNvPr>
          <p:cNvSpPr txBox="1"/>
          <p:nvPr/>
        </p:nvSpPr>
        <p:spPr>
          <a:xfrm>
            <a:off x="2010473" y="5397355"/>
            <a:ext cx="7046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Être capable de </a:t>
            </a:r>
            <a:r>
              <a:rPr lang="fr-FR" b="1" dirty="0"/>
              <a:t>développer une interface informatique de pilotage et d’affichage de données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309C39-7CDB-FFED-6C1C-24A49AAB52EF}"/>
              </a:ext>
            </a:extLst>
          </p:cNvPr>
          <p:cNvSpPr/>
          <p:nvPr/>
        </p:nvSpPr>
        <p:spPr>
          <a:xfrm>
            <a:off x="1768441" y="5396351"/>
            <a:ext cx="149912" cy="64633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84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6" name="Image 5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C00D2215-37AB-6633-07A5-68CD13548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20" y="2376109"/>
            <a:ext cx="1799338" cy="1428675"/>
          </a:xfrm>
          <a:prstGeom prst="rect">
            <a:avLst/>
          </a:prstGeom>
        </p:spPr>
      </p:pic>
      <p:pic>
        <p:nvPicPr>
          <p:cNvPr id="9" name="Image 8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7D2D78C9-643C-5783-2E4E-94A770DFD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03" y="5060616"/>
            <a:ext cx="2031480" cy="1175427"/>
          </a:xfrm>
          <a:prstGeom prst="rect">
            <a:avLst/>
          </a:prstGeom>
        </p:spPr>
      </p:pic>
      <p:pic>
        <p:nvPicPr>
          <p:cNvPr id="11" name="Image 10" descr="Une image contenant texte, roue, capture d’écran, Pièce auto&#10;&#10;Description générée automatiquement">
            <a:extLst>
              <a:ext uri="{FF2B5EF4-FFF2-40B4-BE49-F238E27FC236}">
                <a16:creationId xmlns:a16="http://schemas.microsoft.com/office/drawing/2014/main" id="{44A2FB49-D293-8C5E-E05B-5FD43B8E9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857" y="2348319"/>
            <a:ext cx="2079096" cy="1487754"/>
          </a:xfrm>
          <a:prstGeom prst="rect">
            <a:avLst/>
          </a:prstGeom>
        </p:spPr>
      </p:pic>
      <p:pic>
        <p:nvPicPr>
          <p:cNvPr id="13" name="Image 12" descr="Une image contenant intérieur, Appareils électroniques, ordinateur, texte&#10;&#10;Description générée automatiquement">
            <a:extLst>
              <a:ext uri="{FF2B5EF4-FFF2-40B4-BE49-F238E27FC236}">
                <a16:creationId xmlns:a16="http://schemas.microsoft.com/office/drawing/2014/main" id="{6748818D-2645-2BA7-6678-68FB230E58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44" y="2390692"/>
            <a:ext cx="2165574" cy="1443716"/>
          </a:xfrm>
          <a:prstGeom prst="rect">
            <a:avLst/>
          </a:prstGeom>
        </p:spPr>
      </p:pic>
      <p:pic>
        <p:nvPicPr>
          <p:cNvPr id="15" name="Image 14" descr="Une image contenant logiciel, Logiciel multimédia, Système d’exploitation, Icône d’ordinateur&#10;&#10;Description générée automatiquement">
            <a:extLst>
              <a:ext uri="{FF2B5EF4-FFF2-40B4-BE49-F238E27FC236}">
                <a16:creationId xmlns:a16="http://schemas.microsoft.com/office/drawing/2014/main" id="{504A1B54-A154-7B28-EDB2-B0B8F8BEF6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039" y="5051083"/>
            <a:ext cx="2452785" cy="1353679"/>
          </a:xfrm>
          <a:prstGeom prst="rect">
            <a:avLst/>
          </a:prstGeom>
        </p:spPr>
      </p:pic>
      <p:pic>
        <p:nvPicPr>
          <p:cNvPr id="17" name="Image 16" descr="Une image contenant Caractère coloré, violet, Dessin d’enfant&#10;&#10;Description générée automatiquement">
            <a:extLst>
              <a:ext uri="{FF2B5EF4-FFF2-40B4-BE49-F238E27FC236}">
                <a16:creationId xmlns:a16="http://schemas.microsoft.com/office/drawing/2014/main" id="{644D5D43-8960-B1F0-7DF1-C9108775DC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463" y="5178613"/>
            <a:ext cx="2430785" cy="937548"/>
          </a:xfrm>
          <a:prstGeom prst="rect">
            <a:avLst/>
          </a:prstGeom>
        </p:spPr>
      </p:pic>
      <p:sp>
        <p:nvSpPr>
          <p:cNvPr id="18" name="Flèche : pentagone 17">
            <a:extLst>
              <a:ext uri="{FF2B5EF4-FFF2-40B4-BE49-F238E27FC236}">
                <a16:creationId xmlns:a16="http://schemas.microsoft.com/office/drawing/2014/main" id="{9FF51DAD-B340-53F8-334D-A67F2E04E769}"/>
              </a:ext>
            </a:extLst>
          </p:cNvPr>
          <p:cNvSpPr/>
          <p:nvPr/>
        </p:nvSpPr>
        <p:spPr>
          <a:xfrm>
            <a:off x="619968" y="4116004"/>
            <a:ext cx="3127375" cy="369333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D1F6A6CA-2A4A-F453-4043-A427990D9CF0}"/>
              </a:ext>
            </a:extLst>
          </p:cNvPr>
          <p:cNvSpPr/>
          <p:nvPr/>
        </p:nvSpPr>
        <p:spPr>
          <a:xfrm>
            <a:off x="673975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Arduino /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0" name="Flèche : chevron 19">
            <a:extLst>
              <a:ext uri="{FF2B5EF4-FFF2-40B4-BE49-F238E27FC236}">
                <a16:creationId xmlns:a16="http://schemas.microsoft.com/office/drawing/2014/main" id="{0BEDA83C-3780-D401-CC8E-B11EE0ABC3BE}"/>
              </a:ext>
            </a:extLst>
          </p:cNvPr>
          <p:cNvSpPr/>
          <p:nvPr/>
        </p:nvSpPr>
        <p:spPr>
          <a:xfrm>
            <a:off x="2158376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21" name="Flèche : chevron 20">
            <a:extLst>
              <a:ext uri="{FF2B5EF4-FFF2-40B4-BE49-F238E27FC236}">
                <a16:creationId xmlns:a16="http://schemas.microsoft.com/office/drawing/2014/main" id="{581F874C-CE9C-155F-1FE1-FF22D5B81446}"/>
              </a:ext>
            </a:extLst>
          </p:cNvPr>
          <p:cNvSpPr/>
          <p:nvPr/>
        </p:nvSpPr>
        <p:spPr>
          <a:xfrm>
            <a:off x="3642777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LEDs</a:t>
            </a:r>
            <a:r>
              <a:rPr lang="fr-FR" sz="1000" dirty="0">
                <a:solidFill>
                  <a:schemeClr val="bg1"/>
                </a:solidFill>
              </a:rPr>
              <a:t> Puissance</a:t>
            </a:r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BC4583DF-CE9D-24C3-1B47-B21D0C872986}"/>
              </a:ext>
            </a:extLst>
          </p:cNvPr>
          <p:cNvSpPr/>
          <p:nvPr/>
        </p:nvSpPr>
        <p:spPr>
          <a:xfrm>
            <a:off x="619968" y="1648581"/>
            <a:ext cx="3127375" cy="369333"/>
          </a:xfrm>
          <a:prstGeom prst="homePlat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23" name="Flèche : chevron 22">
            <a:extLst>
              <a:ext uri="{FF2B5EF4-FFF2-40B4-BE49-F238E27FC236}">
                <a16:creationId xmlns:a16="http://schemas.microsoft.com/office/drawing/2014/main" id="{B0137461-7820-EA20-E0B1-5C1739DC8F29}"/>
              </a:ext>
            </a:extLst>
          </p:cNvPr>
          <p:cNvSpPr/>
          <p:nvPr/>
        </p:nvSpPr>
        <p:spPr>
          <a:xfrm>
            <a:off x="673975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Arduino /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4" name="Flèche : chevron 23">
            <a:extLst>
              <a:ext uri="{FF2B5EF4-FFF2-40B4-BE49-F238E27FC236}">
                <a16:creationId xmlns:a16="http://schemas.microsoft.com/office/drawing/2014/main" id="{14BF59B0-9BB1-9DAC-09A2-838836570BA6}"/>
              </a:ext>
            </a:extLst>
          </p:cNvPr>
          <p:cNvSpPr/>
          <p:nvPr/>
        </p:nvSpPr>
        <p:spPr>
          <a:xfrm>
            <a:off x="2158376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Robotique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A11EAAF6-225A-9F9E-59DC-397F5C243556}"/>
              </a:ext>
            </a:extLst>
          </p:cNvPr>
          <p:cNvSpPr/>
          <p:nvPr/>
        </p:nvSpPr>
        <p:spPr>
          <a:xfrm>
            <a:off x="3642777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Communication</a:t>
            </a:r>
          </a:p>
        </p:txBody>
      </p:sp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DA85C9F9-A4DA-DE6B-28A3-5CF5E32F2792}"/>
              </a:ext>
            </a:extLst>
          </p:cNvPr>
          <p:cNvSpPr/>
          <p:nvPr/>
        </p:nvSpPr>
        <p:spPr>
          <a:xfrm>
            <a:off x="6096000" y="1648581"/>
            <a:ext cx="3127375" cy="369333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Camera et Images</a:t>
            </a:r>
          </a:p>
        </p:txBody>
      </p:sp>
      <p:sp>
        <p:nvSpPr>
          <p:cNvPr id="30" name="Flèche : pentagone 29">
            <a:extLst>
              <a:ext uri="{FF2B5EF4-FFF2-40B4-BE49-F238E27FC236}">
                <a16:creationId xmlns:a16="http://schemas.microsoft.com/office/drawing/2014/main" id="{01505A83-E8D6-171B-74E1-65CAB8307675}"/>
              </a:ext>
            </a:extLst>
          </p:cNvPr>
          <p:cNvSpPr/>
          <p:nvPr/>
        </p:nvSpPr>
        <p:spPr>
          <a:xfrm>
            <a:off x="6096000" y="4116004"/>
            <a:ext cx="2614864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IHM sous Python</a:t>
            </a:r>
          </a:p>
        </p:txBody>
      </p:sp>
      <p:sp>
        <p:nvSpPr>
          <p:cNvPr id="31" name="Flèche : pentagone 30">
            <a:extLst>
              <a:ext uri="{FF2B5EF4-FFF2-40B4-BE49-F238E27FC236}">
                <a16:creationId xmlns:a16="http://schemas.microsoft.com/office/drawing/2014/main" id="{4DBBD400-CECF-CA21-07C3-A7D296997DC3}"/>
              </a:ext>
            </a:extLst>
          </p:cNvPr>
          <p:cNvSpPr/>
          <p:nvPr/>
        </p:nvSpPr>
        <p:spPr>
          <a:xfrm>
            <a:off x="9079424" y="4116003"/>
            <a:ext cx="2614865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Images et </a:t>
            </a:r>
            <a:r>
              <a:rPr lang="fr-FR" sz="1600" b="1" dirty="0" err="1"/>
              <a:t>OpenCV</a:t>
            </a:r>
            <a:endParaRPr lang="fr-FR" sz="1600" b="1" dirty="0"/>
          </a:p>
        </p:txBody>
      </p:sp>
      <p:sp>
        <p:nvSpPr>
          <p:cNvPr id="32" name="Flèche : chevron 31">
            <a:extLst>
              <a:ext uri="{FF2B5EF4-FFF2-40B4-BE49-F238E27FC236}">
                <a16:creationId xmlns:a16="http://schemas.microsoft.com/office/drawing/2014/main" id="{59FB0700-FFE8-65D2-EC4C-E8E8D106C974}"/>
              </a:ext>
            </a:extLst>
          </p:cNvPr>
          <p:cNvSpPr/>
          <p:nvPr/>
        </p:nvSpPr>
        <p:spPr>
          <a:xfrm>
            <a:off x="6177039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Vision Industrielle</a:t>
            </a:r>
          </a:p>
        </p:txBody>
      </p:sp>
      <p:sp>
        <p:nvSpPr>
          <p:cNvPr id="34" name="Flèche : chevron 33">
            <a:extLst>
              <a:ext uri="{FF2B5EF4-FFF2-40B4-BE49-F238E27FC236}">
                <a16:creationId xmlns:a16="http://schemas.microsoft.com/office/drawing/2014/main" id="{E933318A-731E-3D06-3708-1E7E54733F3F}"/>
              </a:ext>
            </a:extLst>
          </p:cNvPr>
          <p:cNvSpPr/>
          <p:nvPr/>
        </p:nvSpPr>
        <p:spPr>
          <a:xfrm>
            <a:off x="7661440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Traitement Images</a:t>
            </a:r>
          </a:p>
        </p:txBody>
      </p:sp>
      <p:sp>
        <p:nvSpPr>
          <p:cNvPr id="38" name="Flèche : chevron 37">
            <a:extLst>
              <a:ext uri="{FF2B5EF4-FFF2-40B4-BE49-F238E27FC236}">
                <a16:creationId xmlns:a16="http://schemas.microsoft.com/office/drawing/2014/main" id="{6682D527-FD0E-6399-B809-957E21DAC3FF}"/>
              </a:ext>
            </a:extLst>
          </p:cNvPr>
          <p:cNvSpPr/>
          <p:nvPr/>
        </p:nvSpPr>
        <p:spPr>
          <a:xfrm>
            <a:off x="9145841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82" name="Flèche : chevron 81">
            <a:extLst>
              <a:ext uri="{FF2B5EF4-FFF2-40B4-BE49-F238E27FC236}">
                <a16:creationId xmlns:a16="http://schemas.microsoft.com/office/drawing/2014/main" id="{332863D3-AC53-F83C-5C99-81DDF1E5D196}"/>
              </a:ext>
            </a:extLst>
          </p:cNvPr>
          <p:cNvSpPr/>
          <p:nvPr/>
        </p:nvSpPr>
        <p:spPr>
          <a:xfrm>
            <a:off x="6184132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PyQt6</a:t>
            </a:r>
          </a:p>
        </p:txBody>
      </p:sp>
      <p:sp>
        <p:nvSpPr>
          <p:cNvPr id="84" name="Flèche : chevron 83">
            <a:extLst>
              <a:ext uri="{FF2B5EF4-FFF2-40B4-BE49-F238E27FC236}">
                <a16:creationId xmlns:a16="http://schemas.microsoft.com/office/drawing/2014/main" id="{A33DDA33-7051-8E05-7C4E-062840335451}"/>
              </a:ext>
            </a:extLst>
          </p:cNvPr>
          <p:cNvSpPr/>
          <p:nvPr/>
        </p:nvSpPr>
        <p:spPr>
          <a:xfrm>
            <a:off x="9145841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OpenCV</a:t>
            </a:r>
            <a:endParaRPr lang="fr-FR" sz="1000" dirty="0">
              <a:solidFill>
                <a:schemeClr val="bg1"/>
              </a:solidFill>
            </a:endParaRPr>
          </a:p>
        </p:txBody>
      </p: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C519CA29-1448-F61B-167D-470B48E53BB9}"/>
              </a:ext>
            </a:extLst>
          </p:cNvPr>
          <p:cNvCxnSpPr/>
          <p:nvPr/>
        </p:nvCxnSpPr>
        <p:spPr>
          <a:xfrm>
            <a:off x="5736657" y="1556287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95EBD665-0AC3-11B4-87F3-9FD510195AB8}"/>
              </a:ext>
            </a:extLst>
          </p:cNvPr>
          <p:cNvCxnSpPr>
            <a:cxnSpLocks/>
          </p:cNvCxnSpPr>
          <p:nvPr/>
        </p:nvCxnSpPr>
        <p:spPr>
          <a:xfrm>
            <a:off x="497711" y="4011237"/>
            <a:ext cx="113702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Appareils électroniques, Ingénierie électronique, Composant de circuit, fils électriques&#10;&#10;Description générée automatiquement">
            <a:extLst>
              <a:ext uri="{FF2B5EF4-FFF2-40B4-BE49-F238E27FC236}">
                <a16:creationId xmlns:a16="http://schemas.microsoft.com/office/drawing/2014/main" id="{0E80AB5C-1D0C-813E-9362-6EE685D28C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83" y="5106826"/>
            <a:ext cx="2660612" cy="108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08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DA93F-C2B7-D6A3-E2B7-707DC612C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6F151D02-8C24-9383-4349-D182FF0D8834}"/>
              </a:ext>
            </a:extLst>
          </p:cNvPr>
          <p:cNvSpPr/>
          <p:nvPr/>
        </p:nvSpPr>
        <p:spPr>
          <a:xfrm>
            <a:off x="1682223" y="1530223"/>
            <a:ext cx="3127375" cy="369333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AAF8CEE-C880-97FE-65D8-F83C99424B59}"/>
              </a:ext>
            </a:extLst>
          </p:cNvPr>
          <p:cNvSpPr txBox="1"/>
          <p:nvPr/>
        </p:nvSpPr>
        <p:spPr>
          <a:xfrm>
            <a:off x="1915474" y="1898062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 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: Pilotage servomoteur avec Arduino (Nucléo) / Récupération donnée photodiode / 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Pilotage LED de puissance / Acquisition de données sous Python et affichage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89089-1E41-0855-3BEC-C39FBBA7F27E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4330AB-8AED-3AFA-2E45-5F301391F1E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5A0480-090F-D55D-A674-CBC480AFA2E0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78B48B0F-C9D5-CA5B-52EC-115ABD475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A554BBB1-3291-E8AC-A074-49A205D2E3F0}"/>
              </a:ext>
            </a:extLst>
          </p:cNvPr>
          <p:cNvSpPr/>
          <p:nvPr/>
        </p:nvSpPr>
        <p:spPr>
          <a:xfrm>
            <a:off x="1695068" y="3514834"/>
            <a:ext cx="3127375" cy="369333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Camera et Images</a:t>
            </a:r>
          </a:p>
        </p:txBody>
      </p:sp>
      <p:sp>
        <p:nvSpPr>
          <p:cNvPr id="14" name="Flèche : pentagone 13">
            <a:extLst>
              <a:ext uri="{FF2B5EF4-FFF2-40B4-BE49-F238E27FC236}">
                <a16:creationId xmlns:a16="http://schemas.microsoft.com/office/drawing/2014/main" id="{7A1C242D-F6FA-BED2-091F-84C8DA66117F}"/>
              </a:ext>
            </a:extLst>
          </p:cNvPr>
          <p:cNvSpPr/>
          <p:nvPr/>
        </p:nvSpPr>
        <p:spPr>
          <a:xfrm>
            <a:off x="1675000" y="2481788"/>
            <a:ext cx="3127375" cy="369333"/>
          </a:xfrm>
          <a:prstGeom prst="homePlat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15" name="Flèche : pentagone 14">
            <a:extLst>
              <a:ext uri="{FF2B5EF4-FFF2-40B4-BE49-F238E27FC236}">
                <a16:creationId xmlns:a16="http://schemas.microsoft.com/office/drawing/2014/main" id="{7440C831-DBEB-413B-70FB-702735CCB7E0}"/>
              </a:ext>
            </a:extLst>
          </p:cNvPr>
          <p:cNvSpPr/>
          <p:nvPr/>
        </p:nvSpPr>
        <p:spPr>
          <a:xfrm>
            <a:off x="1669545" y="4540726"/>
            <a:ext cx="3127375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IHM sous Python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7294563-B6B4-A361-6F0D-764684C2B7D1}"/>
              </a:ext>
            </a:extLst>
          </p:cNvPr>
          <p:cNvSpPr txBox="1"/>
          <p:nvPr/>
        </p:nvSpPr>
        <p:spPr>
          <a:xfrm>
            <a:off x="1921097" y="3903946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1 : Prise en main interface / Paramètres d’une caméra CMOS </a:t>
            </a:r>
            <a:r>
              <a:rPr lang="fr-FR" sz="14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/ Impact 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de l’éclairage 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2 : Prise en main d’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OpenCV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/ Histogramme d’une image / Moyennage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108D4DC-A749-9F88-C6E3-D5F0050B0C05}"/>
              </a:ext>
            </a:extLst>
          </p:cNvPr>
          <p:cNvSpPr txBox="1"/>
          <p:nvPr/>
        </p:nvSpPr>
        <p:spPr>
          <a:xfrm>
            <a:off x="1870241" y="2864173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Pilotage moteur avec Arduino (Nucléo) / Suivi de ligne / Détection d’obstacle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Pilotage via une télécommande 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047A1EC-2CAA-00A5-D018-90CDCD46A18E}"/>
              </a:ext>
            </a:extLst>
          </p:cNvPr>
          <p:cNvSpPr txBox="1"/>
          <p:nvPr/>
        </p:nvSpPr>
        <p:spPr>
          <a:xfrm>
            <a:off x="1857562" y="4939949"/>
            <a:ext cx="10243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Développement d’une mini-interface sous PyQt6 (affichage d’un graphique, simulation…)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E77B14BE-0BF2-245F-42E4-B336E16DA0A7}"/>
              </a:ext>
            </a:extLst>
          </p:cNvPr>
          <p:cNvSpPr/>
          <p:nvPr/>
        </p:nvSpPr>
        <p:spPr>
          <a:xfrm>
            <a:off x="4809598" y="152536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6" name="Flèche : chevron 5">
            <a:extLst>
              <a:ext uri="{FF2B5EF4-FFF2-40B4-BE49-F238E27FC236}">
                <a16:creationId xmlns:a16="http://schemas.microsoft.com/office/drawing/2014/main" id="{B5F981F8-569B-BEDB-5B47-3F1A0E6F64D6}"/>
              </a:ext>
            </a:extLst>
          </p:cNvPr>
          <p:cNvSpPr/>
          <p:nvPr/>
        </p:nvSpPr>
        <p:spPr>
          <a:xfrm>
            <a:off x="4822443" y="3514850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Vision Industrielle</a:t>
            </a:r>
          </a:p>
        </p:txBody>
      </p:sp>
      <p:sp>
        <p:nvSpPr>
          <p:cNvPr id="8" name="Flèche : chevron 7">
            <a:extLst>
              <a:ext uri="{FF2B5EF4-FFF2-40B4-BE49-F238E27FC236}">
                <a16:creationId xmlns:a16="http://schemas.microsoft.com/office/drawing/2014/main" id="{A94AA20D-C68B-6426-649B-FA6EF994A8EB}"/>
              </a:ext>
            </a:extLst>
          </p:cNvPr>
          <p:cNvSpPr/>
          <p:nvPr/>
        </p:nvSpPr>
        <p:spPr>
          <a:xfrm>
            <a:off x="6831941" y="351483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Traitement Images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EF922563-07F3-A02D-3F08-3A45574B7B80}"/>
              </a:ext>
            </a:extLst>
          </p:cNvPr>
          <p:cNvSpPr/>
          <p:nvPr/>
        </p:nvSpPr>
        <p:spPr>
          <a:xfrm>
            <a:off x="6819095" y="1521037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22567B-4DC2-5AA8-670C-74D67C344316}"/>
              </a:ext>
            </a:extLst>
          </p:cNvPr>
          <p:cNvSpPr/>
          <p:nvPr/>
        </p:nvSpPr>
        <p:spPr>
          <a:xfrm>
            <a:off x="4802375" y="2494839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356E861B-D917-A5C4-BC21-185E6A8A3461}"/>
              </a:ext>
            </a:extLst>
          </p:cNvPr>
          <p:cNvSpPr/>
          <p:nvPr/>
        </p:nvSpPr>
        <p:spPr>
          <a:xfrm>
            <a:off x="6823593" y="2494839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Robotique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C87B7351-F7A6-8F06-8CBC-2AFD0B75E802}"/>
              </a:ext>
            </a:extLst>
          </p:cNvPr>
          <p:cNvSpPr/>
          <p:nvPr/>
        </p:nvSpPr>
        <p:spPr>
          <a:xfrm>
            <a:off x="8828592" y="1518839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LEDs</a:t>
            </a:r>
            <a:r>
              <a:rPr lang="fr-FR" sz="1200" dirty="0">
                <a:solidFill>
                  <a:schemeClr val="bg1"/>
                </a:solidFill>
              </a:rPr>
              <a:t> Puissance</a:t>
            </a:r>
          </a:p>
        </p:txBody>
      </p:sp>
      <p:sp>
        <p:nvSpPr>
          <p:cNvPr id="20" name="Flèche : chevron 19">
            <a:extLst>
              <a:ext uri="{FF2B5EF4-FFF2-40B4-BE49-F238E27FC236}">
                <a16:creationId xmlns:a16="http://schemas.microsoft.com/office/drawing/2014/main" id="{1679416D-4539-ACE1-0A37-CBF737189025}"/>
              </a:ext>
            </a:extLst>
          </p:cNvPr>
          <p:cNvSpPr/>
          <p:nvPr/>
        </p:nvSpPr>
        <p:spPr>
          <a:xfrm>
            <a:off x="8874565" y="351483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1" name="Flèche : chevron 20">
            <a:extLst>
              <a:ext uri="{FF2B5EF4-FFF2-40B4-BE49-F238E27FC236}">
                <a16:creationId xmlns:a16="http://schemas.microsoft.com/office/drawing/2014/main" id="{3ED78615-8C30-F13B-574A-48BD92AE3480}"/>
              </a:ext>
            </a:extLst>
          </p:cNvPr>
          <p:cNvSpPr/>
          <p:nvPr/>
        </p:nvSpPr>
        <p:spPr>
          <a:xfrm>
            <a:off x="4796919" y="453928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2" name="Flèche : chevron 21">
            <a:extLst>
              <a:ext uri="{FF2B5EF4-FFF2-40B4-BE49-F238E27FC236}">
                <a16:creationId xmlns:a16="http://schemas.microsoft.com/office/drawing/2014/main" id="{3C1EB70D-A625-A980-F927-EE78497AD150}"/>
              </a:ext>
            </a:extLst>
          </p:cNvPr>
          <p:cNvSpPr/>
          <p:nvPr/>
        </p:nvSpPr>
        <p:spPr>
          <a:xfrm>
            <a:off x="6835047" y="453928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PyQt6</a:t>
            </a:r>
          </a:p>
        </p:txBody>
      </p:sp>
      <p:sp>
        <p:nvSpPr>
          <p:cNvPr id="24" name="Flèche : pentagone 23">
            <a:extLst>
              <a:ext uri="{FF2B5EF4-FFF2-40B4-BE49-F238E27FC236}">
                <a16:creationId xmlns:a16="http://schemas.microsoft.com/office/drawing/2014/main" id="{F1ED138B-FDAB-41EE-E208-235A8E5B610D}"/>
              </a:ext>
            </a:extLst>
          </p:cNvPr>
          <p:cNvSpPr/>
          <p:nvPr/>
        </p:nvSpPr>
        <p:spPr>
          <a:xfrm>
            <a:off x="1669544" y="5548009"/>
            <a:ext cx="3127375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Images et </a:t>
            </a:r>
            <a:r>
              <a:rPr lang="fr-FR" sz="1600" b="1" dirty="0" err="1"/>
              <a:t>OpenCV</a:t>
            </a:r>
            <a:endParaRPr lang="fr-FR" sz="1600" b="1" dirty="0"/>
          </a:p>
        </p:txBody>
      </p:sp>
      <p:sp>
        <p:nvSpPr>
          <p:cNvPr id="26" name="Flèche : chevron 25">
            <a:extLst>
              <a:ext uri="{FF2B5EF4-FFF2-40B4-BE49-F238E27FC236}">
                <a16:creationId xmlns:a16="http://schemas.microsoft.com/office/drawing/2014/main" id="{C5C84A51-CC71-98B5-30A3-717A32B83141}"/>
              </a:ext>
            </a:extLst>
          </p:cNvPr>
          <p:cNvSpPr/>
          <p:nvPr/>
        </p:nvSpPr>
        <p:spPr>
          <a:xfrm>
            <a:off x="4796918" y="5546568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202A9968-0FAF-B4C5-C1D5-8C8AA950B427}"/>
              </a:ext>
            </a:extLst>
          </p:cNvPr>
          <p:cNvSpPr/>
          <p:nvPr/>
        </p:nvSpPr>
        <p:spPr>
          <a:xfrm>
            <a:off x="6835046" y="5546568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OpenCV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28" name="Rectangle : avec coins rognés en diagonale 27">
            <a:extLst>
              <a:ext uri="{FF2B5EF4-FFF2-40B4-BE49-F238E27FC236}">
                <a16:creationId xmlns:a16="http://schemas.microsoft.com/office/drawing/2014/main" id="{7CE2052C-80E5-6B78-4128-0E91ADACF937}"/>
              </a:ext>
            </a:extLst>
          </p:cNvPr>
          <p:cNvSpPr/>
          <p:nvPr/>
        </p:nvSpPr>
        <p:spPr>
          <a:xfrm rot="16200000">
            <a:off x="322142" y="2314087"/>
            <a:ext cx="1861021" cy="270524"/>
          </a:xfrm>
          <a:prstGeom prst="snip2Diag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4 séances</a:t>
            </a:r>
          </a:p>
        </p:txBody>
      </p:sp>
      <p:sp>
        <p:nvSpPr>
          <p:cNvPr id="31" name="Rectangle : avec coins rognés en diagonale 30">
            <a:extLst>
              <a:ext uri="{FF2B5EF4-FFF2-40B4-BE49-F238E27FC236}">
                <a16:creationId xmlns:a16="http://schemas.microsoft.com/office/drawing/2014/main" id="{6C32F16D-A2AD-38A9-C470-414C5E4874AA}"/>
              </a:ext>
            </a:extLst>
          </p:cNvPr>
          <p:cNvSpPr/>
          <p:nvPr/>
        </p:nvSpPr>
        <p:spPr>
          <a:xfrm rot="16200000">
            <a:off x="-65017" y="2264532"/>
            <a:ext cx="1861021" cy="369332"/>
          </a:xfrm>
          <a:prstGeom prst="snip2Diag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 choisir !!</a:t>
            </a:r>
          </a:p>
        </p:txBody>
      </p:sp>
      <p:sp>
        <p:nvSpPr>
          <p:cNvPr id="32" name="Rectangle : avec coins rognés en diagonale 31">
            <a:extLst>
              <a:ext uri="{FF2B5EF4-FFF2-40B4-BE49-F238E27FC236}">
                <a16:creationId xmlns:a16="http://schemas.microsoft.com/office/drawing/2014/main" id="{9E2AB051-B89E-9C4A-928D-AE304BADE765}"/>
              </a:ext>
            </a:extLst>
          </p:cNvPr>
          <p:cNvSpPr/>
          <p:nvPr/>
        </p:nvSpPr>
        <p:spPr>
          <a:xfrm rot="16200000">
            <a:off x="799652" y="3826059"/>
            <a:ext cx="931690" cy="270524"/>
          </a:xfrm>
          <a:prstGeom prst="snip2Diag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  <p:sp>
        <p:nvSpPr>
          <p:cNvPr id="33" name="Rectangle : avec coins rognés en diagonale 32">
            <a:extLst>
              <a:ext uri="{FF2B5EF4-FFF2-40B4-BE49-F238E27FC236}">
                <a16:creationId xmlns:a16="http://schemas.microsoft.com/office/drawing/2014/main" id="{4FA3A129-F660-99CE-CB5E-A947EA4A1FF9}"/>
              </a:ext>
            </a:extLst>
          </p:cNvPr>
          <p:cNvSpPr/>
          <p:nvPr/>
        </p:nvSpPr>
        <p:spPr>
          <a:xfrm rot="16200000">
            <a:off x="-111565" y="5324827"/>
            <a:ext cx="1940415" cy="369332"/>
          </a:xfrm>
          <a:prstGeom prst="snip2Diag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 choisir !!</a:t>
            </a:r>
          </a:p>
        </p:txBody>
      </p:sp>
      <p:sp>
        <p:nvSpPr>
          <p:cNvPr id="35" name="Rectangle : avec coins rognés en diagonale 34">
            <a:extLst>
              <a:ext uri="{FF2B5EF4-FFF2-40B4-BE49-F238E27FC236}">
                <a16:creationId xmlns:a16="http://schemas.microsoft.com/office/drawing/2014/main" id="{47DC2710-F0A3-36EE-DFE3-D0D7424C6D77}"/>
              </a:ext>
            </a:extLst>
          </p:cNvPr>
          <p:cNvSpPr/>
          <p:nvPr/>
        </p:nvSpPr>
        <p:spPr>
          <a:xfrm rot="16200000">
            <a:off x="813447" y="4868689"/>
            <a:ext cx="931690" cy="270524"/>
          </a:xfrm>
          <a:prstGeom prst="snip2Diag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  <p:sp>
        <p:nvSpPr>
          <p:cNvPr id="36" name="Rectangle : avec coins rognés en diagonale 35">
            <a:extLst>
              <a:ext uri="{FF2B5EF4-FFF2-40B4-BE49-F238E27FC236}">
                <a16:creationId xmlns:a16="http://schemas.microsoft.com/office/drawing/2014/main" id="{8B76B480-E957-BD9E-0136-457FBDB076C5}"/>
              </a:ext>
            </a:extLst>
          </p:cNvPr>
          <p:cNvSpPr/>
          <p:nvPr/>
        </p:nvSpPr>
        <p:spPr>
          <a:xfrm rot="16200000">
            <a:off x="813447" y="5878592"/>
            <a:ext cx="931690" cy="270524"/>
          </a:xfrm>
          <a:prstGeom prst="snip2Diag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A18A03E-2634-8A51-2C4C-AE300D32BD06}"/>
              </a:ext>
            </a:extLst>
          </p:cNvPr>
          <p:cNvSpPr txBox="1"/>
          <p:nvPr/>
        </p:nvSpPr>
        <p:spPr>
          <a:xfrm>
            <a:off x="1915474" y="5953134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1 : Pré-traitement d’images (moyennage, seuillage, 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erosion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…) – traitements bas niveau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2 : Détection de formes, couleurs… / Filtrage par TF2D / Bruits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47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E2D66-A9F7-C765-90C8-394F1FE32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3A4CA5-3B65-A7F4-9056-39EFC304A236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4D0E522-46F3-7D44-3726-679B272889E6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49D113-BE7D-A784-216A-C1D0E43BC8FA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061AC22-195C-A90D-6A95-D306090722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29" name="Rectangle : avec coins rognés en diagonale 28">
            <a:extLst>
              <a:ext uri="{FF2B5EF4-FFF2-40B4-BE49-F238E27FC236}">
                <a16:creationId xmlns:a16="http://schemas.microsoft.com/office/drawing/2014/main" id="{909051BD-7A15-1363-D76D-746B43C02F4B}"/>
              </a:ext>
            </a:extLst>
          </p:cNvPr>
          <p:cNvSpPr/>
          <p:nvPr/>
        </p:nvSpPr>
        <p:spPr>
          <a:xfrm>
            <a:off x="6096000" y="1569503"/>
            <a:ext cx="2561364" cy="369332"/>
          </a:xfrm>
          <a:prstGeom prst="snip2Diag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4 x 2 séances de TP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2A447D0-E393-E675-4303-52239C7654C2}"/>
              </a:ext>
            </a:extLst>
          </p:cNvPr>
          <p:cNvSpPr txBox="1"/>
          <p:nvPr/>
        </p:nvSpPr>
        <p:spPr>
          <a:xfrm>
            <a:off x="6096000" y="1979322"/>
            <a:ext cx="28455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4 bancs pour chaque bloc</a:t>
            </a:r>
            <a:endParaRPr lang="fr-FR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Rectangle : avec coins rognés en diagonale 25">
            <a:extLst>
              <a:ext uri="{FF2B5EF4-FFF2-40B4-BE49-F238E27FC236}">
                <a16:creationId xmlns:a16="http://schemas.microsoft.com/office/drawing/2014/main" id="{703CC476-F0DF-D125-65DE-976865AC85A3}"/>
              </a:ext>
            </a:extLst>
          </p:cNvPr>
          <p:cNvSpPr/>
          <p:nvPr/>
        </p:nvSpPr>
        <p:spPr>
          <a:xfrm>
            <a:off x="681196" y="1648581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(R)</a:t>
            </a:r>
            <a:r>
              <a:rPr lang="fr-FR" sz="1400" b="1" dirty="0" err="1"/>
              <a:t>obot</a:t>
            </a:r>
            <a:endParaRPr lang="fr-FR" sz="1400" b="1" dirty="0"/>
          </a:p>
        </p:txBody>
      </p:sp>
      <p:sp>
        <p:nvSpPr>
          <p:cNvPr id="33" name="Rectangle : avec coins rognés en diagonale 32">
            <a:extLst>
              <a:ext uri="{FF2B5EF4-FFF2-40B4-BE49-F238E27FC236}">
                <a16:creationId xmlns:a16="http://schemas.microsoft.com/office/drawing/2014/main" id="{FD2F8B5B-2BA8-D0DA-E340-48E3E3AB41A3}"/>
              </a:ext>
            </a:extLst>
          </p:cNvPr>
          <p:cNvSpPr/>
          <p:nvPr/>
        </p:nvSpPr>
        <p:spPr>
          <a:xfrm>
            <a:off x="4721352" y="326031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5" name="Rectangle : avec coins rognés en diagonale 34">
            <a:extLst>
              <a:ext uri="{FF2B5EF4-FFF2-40B4-BE49-F238E27FC236}">
                <a16:creationId xmlns:a16="http://schemas.microsoft.com/office/drawing/2014/main" id="{D2BC6F54-3F19-8C5C-904B-20C51DED2FDD}"/>
              </a:ext>
            </a:extLst>
          </p:cNvPr>
          <p:cNvSpPr/>
          <p:nvPr/>
        </p:nvSpPr>
        <p:spPr>
          <a:xfrm>
            <a:off x="4721351" y="3683273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6" name="Rectangle : avec coins rognés en diagonale 35">
            <a:extLst>
              <a:ext uri="{FF2B5EF4-FFF2-40B4-BE49-F238E27FC236}">
                <a16:creationId xmlns:a16="http://schemas.microsoft.com/office/drawing/2014/main" id="{B0992D0C-6E10-DFDE-7C9C-5921895DE461}"/>
              </a:ext>
            </a:extLst>
          </p:cNvPr>
          <p:cNvSpPr/>
          <p:nvPr/>
        </p:nvSpPr>
        <p:spPr>
          <a:xfrm>
            <a:off x="4721351" y="4106236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7" name="Rectangle : avec coins rognés en diagonale 36">
            <a:extLst>
              <a:ext uri="{FF2B5EF4-FFF2-40B4-BE49-F238E27FC236}">
                <a16:creationId xmlns:a16="http://schemas.microsoft.com/office/drawing/2014/main" id="{9606F0C7-F0B2-55F0-8DF3-D6A7D290D948}"/>
              </a:ext>
            </a:extLst>
          </p:cNvPr>
          <p:cNvSpPr/>
          <p:nvPr/>
        </p:nvSpPr>
        <p:spPr>
          <a:xfrm>
            <a:off x="4721351" y="4529199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0879573-4245-F4AA-C498-66B6A89214E2}"/>
              </a:ext>
            </a:extLst>
          </p:cNvPr>
          <p:cNvSpPr txBox="1"/>
          <p:nvPr/>
        </p:nvSpPr>
        <p:spPr>
          <a:xfrm>
            <a:off x="4562275" y="2863885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B1à4</a:t>
            </a:r>
            <a:endParaRPr lang="fr-FR" b="1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E07BB02-A0AA-BFB7-EEAF-4315CD7F51AF}"/>
              </a:ext>
            </a:extLst>
          </p:cNvPr>
          <p:cNvSpPr txBox="1"/>
          <p:nvPr/>
        </p:nvSpPr>
        <p:spPr>
          <a:xfrm>
            <a:off x="5592178" y="2862073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B5à8</a:t>
            </a:r>
            <a:endParaRPr lang="fr-FR" b="1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C7D6B2F-14D6-06FE-F009-0E3C0EED0D76}"/>
              </a:ext>
            </a:extLst>
          </p:cNvPr>
          <p:cNvSpPr txBox="1"/>
          <p:nvPr/>
        </p:nvSpPr>
        <p:spPr>
          <a:xfrm>
            <a:off x="6622081" y="2860261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B9à12</a:t>
            </a:r>
            <a:endParaRPr lang="fr-FR" b="1" dirty="0"/>
          </a:p>
        </p:txBody>
      </p:sp>
      <p:sp>
        <p:nvSpPr>
          <p:cNvPr id="42" name="Rectangle : avec coins rognés en diagonale 41">
            <a:extLst>
              <a:ext uri="{FF2B5EF4-FFF2-40B4-BE49-F238E27FC236}">
                <a16:creationId xmlns:a16="http://schemas.microsoft.com/office/drawing/2014/main" id="{4D18530F-210E-7CED-64A0-462A5ACC60A0}"/>
              </a:ext>
            </a:extLst>
          </p:cNvPr>
          <p:cNvSpPr/>
          <p:nvPr/>
        </p:nvSpPr>
        <p:spPr>
          <a:xfrm>
            <a:off x="5740026" y="326743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3" name="Rectangle : avec coins rognés en diagonale 42">
            <a:extLst>
              <a:ext uri="{FF2B5EF4-FFF2-40B4-BE49-F238E27FC236}">
                <a16:creationId xmlns:a16="http://schemas.microsoft.com/office/drawing/2014/main" id="{CF2ADE1C-2987-8860-0B85-C181B3159380}"/>
              </a:ext>
            </a:extLst>
          </p:cNvPr>
          <p:cNvSpPr/>
          <p:nvPr/>
        </p:nvSpPr>
        <p:spPr>
          <a:xfrm>
            <a:off x="5740025" y="369039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4" name="Rectangle : avec coins rognés en diagonale 43">
            <a:extLst>
              <a:ext uri="{FF2B5EF4-FFF2-40B4-BE49-F238E27FC236}">
                <a16:creationId xmlns:a16="http://schemas.microsoft.com/office/drawing/2014/main" id="{3B2D8614-D822-ED26-C5F6-498DDB92BA2D}"/>
              </a:ext>
            </a:extLst>
          </p:cNvPr>
          <p:cNvSpPr/>
          <p:nvPr/>
        </p:nvSpPr>
        <p:spPr>
          <a:xfrm>
            <a:off x="5740025" y="411335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5" name="Rectangle : avec coins rognés en diagonale 44">
            <a:extLst>
              <a:ext uri="{FF2B5EF4-FFF2-40B4-BE49-F238E27FC236}">
                <a16:creationId xmlns:a16="http://schemas.microsoft.com/office/drawing/2014/main" id="{3C57E857-0BF1-2B41-CB89-A516C584A0B6}"/>
              </a:ext>
            </a:extLst>
          </p:cNvPr>
          <p:cNvSpPr/>
          <p:nvPr/>
        </p:nvSpPr>
        <p:spPr>
          <a:xfrm>
            <a:off x="5740025" y="453632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6" name="Rectangle : avec coins rognés en diagonale 45">
            <a:extLst>
              <a:ext uri="{FF2B5EF4-FFF2-40B4-BE49-F238E27FC236}">
                <a16:creationId xmlns:a16="http://schemas.microsoft.com/office/drawing/2014/main" id="{73CF049F-7D68-050A-DBE9-4C1F1AD65054}"/>
              </a:ext>
            </a:extLst>
          </p:cNvPr>
          <p:cNvSpPr/>
          <p:nvPr/>
        </p:nvSpPr>
        <p:spPr>
          <a:xfrm>
            <a:off x="673975" y="2104803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(D)</a:t>
            </a:r>
            <a:r>
              <a:rPr lang="fr-FR" sz="1400" b="1" dirty="0" err="1"/>
              <a:t>iag</a:t>
            </a:r>
            <a:r>
              <a:rPr lang="fr-FR" sz="1400" b="1" dirty="0"/>
              <a:t> Ray</a:t>
            </a:r>
          </a:p>
        </p:txBody>
      </p:sp>
      <p:sp>
        <p:nvSpPr>
          <p:cNvPr id="47" name="Rectangle : avec coins rognés en diagonale 46">
            <a:extLst>
              <a:ext uri="{FF2B5EF4-FFF2-40B4-BE49-F238E27FC236}">
                <a16:creationId xmlns:a16="http://schemas.microsoft.com/office/drawing/2014/main" id="{2A76C25A-4B14-AB0A-4711-1951925E4A1E}"/>
              </a:ext>
            </a:extLst>
          </p:cNvPr>
          <p:cNvSpPr/>
          <p:nvPr/>
        </p:nvSpPr>
        <p:spPr>
          <a:xfrm>
            <a:off x="6758699" y="328372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48" name="Rectangle : avec coins rognés en diagonale 47">
            <a:extLst>
              <a:ext uri="{FF2B5EF4-FFF2-40B4-BE49-F238E27FC236}">
                <a16:creationId xmlns:a16="http://schemas.microsoft.com/office/drawing/2014/main" id="{8297A576-AC11-F995-B7EC-59252BC8F88A}"/>
              </a:ext>
            </a:extLst>
          </p:cNvPr>
          <p:cNvSpPr/>
          <p:nvPr/>
        </p:nvSpPr>
        <p:spPr>
          <a:xfrm>
            <a:off x="6758698" y="370669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49" name="Rectangle : avec coins rognés en diagonale 48">
            <a:extLst>
              <a:ext uri="{FF2B5EF4-FFF2-40B4-BE49-F238E27FC236}">
                <a16:creationId xmlns:a16="http://schemas.microsoft.com/office/drawing/2014/main" id="{4754F0A4-F183-4A54-003E-E12F3DBBC19A}"/>
              </a:ext>
            </a:extLst>
          </p:cNvPr>
          <p:cNvSpPr/>
          <p:nvPr/>
        </p:nvSpPr>
        <p:spPr>
          <a:xfrm>
            <a:off x="6758698" y="412965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0" name="Rectangle : avec coins rognés en diagonale 49">
            <a:extLst>
              <a:ext uri="{FF2B5EF4-FFF2-40B4-BE49-F238E27FC236}">
                <a16:creationId xmlns:a16="http://schemas.microsoft.com/office/drawing/2014/main" id="{FD561D11-6BF5-0CD2-ADAD-D891E6D53C81}"/>
              </a:ext>
            </a:extLst>
          </p:cNvPr>
          <p:cNvSpPr/>
          <p:nvPr/>
        </p:nvSpPr>
        <p:spPr>
          <a:xfrm>
            <a:off x="6758698" y="455261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1" name="Rectangle : avec coins rognés en diagonale 50">
            <a:extLst>
              <a:ext uri="{FF2B5EF4-FFF2-40B4-BE49-F238E27FC236}">
                <a16:creationId xmlns:a16="http://schemas.microsoft.com/office/drawing/2014/main" id="{D1ED1E3E-414E-BFBE-3367-761303163BA4}"/>
              </a:ext>
            </a:extLst>
          </p:cNvPr>
          <p:cNvSpPr/>
          <p:nvPr/>
        </p:nvSpPr>
        <p:spPr>
          <a:xfrm>
            <a:off x="7777373" y="3290849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2" name="Rectangle : avec coins rognés en diagonale 51">
            <a:extLst>
              <a:ext uri="{FF2B5EF4-FFF2-40B4-BE49-F238E27FC236}">
                <a16:creationId xmlns:a16="http://schemas.microsoft.com/office/drawing/2014/main" id="{03CD98E8-4770-1AA5-A203-AA5FD4F993BD}"/>
              </a:ext>
            </a:extLst>
          </p:cNvPr>
          <p:cNvSpPr/>
          <p:nvPr/>
        </p:nvSpPr>
        <p:spPr>
          <a:xfrm>
            <a:off x="7777372" y="3713812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3" name="Rectangle : avec coins rognés en diagonale 52">
            <a:extLst>
              <a:ext uri="{FF2B5EF4-FFF2-40B4-BE49-F238E27FC236}">
                <a16:creationId xmlns:a16="http://schemas.microsoft.com/office/drawing/2014/main" id="{B05D22FC-FFC2-5557-E92F-81C25830E89E}"/>
              </a:ext>
            </a:extLst>
          </p:cNvPr>
          <p:cNvSpPr/>
          <p:nvPr/>
        </p:nvSpPr>
        <p:spPr>
          <a:xfrm>
            <a:off x="7777372" y="4136775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54" name="Rectangle : avec coins rognés en diagonale 53">
            <a:extLst>
              <a:ext uri="{FF2B5EF4-FFF2-40B4-BE49-F238E27FC236}">
                <a16:creationId xmlns:a16="http://schemas.microsoft.com/office/drawing/2014/main" id="{4FF76A48-2A12-8C96-A799-75A7730418FC}"/>
              </a:ext>
            </a:extLst>
          </p:cNvPr>
          <p:cNvSpPr/>
          <p:nvPr/>
        </p:nvSpPr>
        <p:spPr>
          <a:xfrm>
            <a:off x="7777372" y="455973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55" name="Rectangle : avec coins rognés en diagonale 54">
            <a:extLst>
              <a:ext uri="{FF2B5EF4-FFF2-40B4-BE49-F238E27FC236}">
                <a16:creationId xmlns:a16="http://schemas.microsoft.com/office/drawing/2014/main" id="{E0BF1A42-842A-7AC2-019A-F71057EDBB67}"/>
              </a:ext>
            </a:extLst>
          </p:cNvPr>
          <p:cNvSpPr/>
          <p:nvPr/>
        </p:nvSpPr>
        <p:spPr>
          <a:xfrm>
            <a:off x="6758698" y="498270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6" name="Rectangle : avec coins rognés en diagonale 55">
            <a:extLst>
              <a:ext uri="{FF2B5EF4-FFF2-40B4-BE49-F238E27FC236}">
                <a16:creationId xmlns:a16="http://schemas.microsoft.com/office/drawing/2014/main" id="{761F92C2-20FD-94B3-22B3-4EA1556B03D4}"/>
              </a:ext>
            </a:extLst>
          </p:cNvPr>
          <p:cNvSpPr/>
          <p:nvPr/>
        </p:nvSpPr>
        <p:spPr>
          <a:xfrm>
            <a:off x="6758697" y="540566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7" name="Rectangle : avec coins rognés en diagonale 56">
            <a:extLst>
              <a:ext uri="{FF2B5EF4-FFF2-40B4-BE49-F238E27FC236}">
                <a16:creationId xmlns:a16="http://schemas.microsoft.com/office/drawing/2014/main" id="{7E119ED1-2EB3-6E4B-23CA-5C19DCCAABD8}"/>
              </a:ext>
            </a:extLst>
          </p:cNvPr>
          <p:cNvSpPr/>
          <p:nvPr/>
        </p:nvSpPr>
        <p:spPr>
          <a:xfrm>
            <a:off x="6758697" y="582862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8" name="Rectangle : avec coins rognés en diagonale 57">
            <a:extLst>
              <a:ext uri="{FF2B5EF4-FFF2-40B4-BE49-F238E27FC236}">
                <a16:creationId xmlns:a16="http://schemas.microsoft.com/office/drawing/2014/main" id="{9BA7E51B-FFD2-B18C-A86A-0D6FC59C31A2}"/>
              </a:ext>
            </a:extLst>
          </p:cNvPr>
          <p:cNvSpPr/>
          <p:nvPr/>
        </p:nvSpPr>
        <p:spPr>
          <a:xfrm>
            <a:off x="6758697" y="625159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9" name="Rectangle : avec coins rognés en diagonale 58">
            <a:extLst>
              <a:ext uri="{FF2B5EF4-FFF2-40B4-BE49-F238E27FC236}">
                <a16:creationId xmlns:a16="http://schemas.microsoft.com/office/drawing/2014/main" id="{718DD1DB-9E8C-8A7A-DF3A-2C6359FFA669}"/>
              </a:ext>
            </a:extLst>
          </p:cNvPr>
          <p:cNvSpPr/>
          <p:nvPr/>
        </p:nvSpPr>
        <p:spPr>
          <a:xfrm>
            <a:off x="7777372" y="4989822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0" name="Rectangle : avec coins rognés en diagonale 59">
            <a:extLst>
              <a:ext uri="{FF2B5EF4-FFF2-40B4-BE49-F238E27FC236}">
                <a16:creationId xmlns:a16="http://schemas.microsoft.com/office/drawing/2014/main" id="{5E08EFF4-B003-4F59-3AF8-01ECEB39BC76}"/>
              </a:ext>
            </a:extLst>
          </p:cNvPr>
          <p:cNvSpPr/>
          <p:nvPr/>
        </p:nvSpPr>
        <p:spPr>
          <a:xfrm>
            <a:off x="7777371" y="5412785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1" name="Rectangle : avec coins rognés en diagonale 60">
            <a:extLst>
              <a:ext uri="{FF2B5EF4-FFF2-40B4-BE49-F238E27FC236}">
                <a16:creationId xmlns:a16="http://schemas.microsoft.com/office/drawing/2014/main" id="{505477F7-0562-6DF9-7AC1-C9652699A81E}"/>
              </a:ext>
            </a:extLst>
          </p:cNvPr>
          <p:cNvSpPr/>
          <p:nvPr/>
        </p:nvSpPr>
        <p:spPr>
          <a:xfrm>
            <a:off x="7777371" y="583574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2" name="Rectangle : avec coins rognés en diagonale 61">
            <a:extLst>
              <a:ext uri="{FF2B5EF4-FFF2-40B4-BE49-F238E27FC236}">
                <a16:creationId xmlns:a16="http://schemas.microsoft.com/office/drawing/2014/main" id="{10AB823A-8354-88B1-9EA8-DC1CB2DD261D}"/>
              </a:ext>
            </a:extLst>
          </p:cNvPr>
          <p:cNvSpPr/>
          <p:nvPr/>
        </p:nvSpPr>
        <p:spPr>
          <a:xfrm>
            <a:off x="7777371" y="625871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9282909D-7A0C-EA17-A73D-9006F691E6F0}"/>
              </a:ext>
            </a:extLst>
          </p:cNvPr>
          <p:cNvSpPr txBox="1"/>
          <p:nvPr/>
        </p:nvSpPr>
        <p:spPr>
          <a:xfrm>
            <a:off x="7618295" y="2867886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B13à16</a:t>
            </a:r>
            <a:endParaRPr lang="fr-FR" b="1" dirty="0"/>
          </a:p>
        </p:txBody>
      </p:sp>
      <p:sp>
        <p:nvSpPr>
          <p:cNvPr id="64" name="Rectangle : avec coins rognés en diagonale 63">
            <a:extLst>
              <a:ext uri="{FF2B5EF4-FFF2-40B4-BE49-F238E27FC236}">
                <a16:creationId xmlns:a16="http://schemas.microsoft.com/office/drawing/2014/main" id="{BA856C87-95A8-A187-84B5-DE799901F2F3}"/>
              </a:ext>
            </a:extLst>
          </p:cNvPr>
          <p:cNvSpPr/>
          <p:nvPr/>
        </p:nvSpPr>
        <p:spPr>
          <a:xfrm>
            <a:off x="4721352" y="498270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65" name="Rectangle : avec coins rognés en diagonale 64">
            <a:extLst>
              <a:ext uri="{FF2B5EF4-FFF2-40B4-BE49-F238E27FC236}">
                <a16:creationId xmlns:a16="http://schemas.microsoft.com/office/drawing/2014/main" id="{9B6C5943-FFDA-48DC-E62A-67E73EA82590}"/>
              </a:ext>
            </a:extLst>
          </p:cNvPr>
          <p:cNvSpPr/>
          <p:nvPr/>
        </p:nvSpPr>
        <p:spPr>
          <a:xfrm>
            <a:off x="4721351" y="540566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66" name="Rectangle : avec coins rognés en diagonale 65">
            <a:extLst>
              <a:ext uri="{FF2B5EF4-FFF2-40B4-BE49-F238E27FC236}">
                <a16:creationId xmlns:a16="http://schemas.microsoft.com/office/drawing/2014/main" id="{C8E92F97-831D-14C4-94FC-4C91F84EBAC0}"/>
              </a:ext>
            </a:extLst>
          </p:cNvPr>
          <p:cNvSpPr/>
          <p:nvPr/>
        </p:nvSpPr>
        <p:spPr>
          <a:xfrm>
            <a:off x="4721351" y="582862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67" name="Rectangle : avec coins rognés en diagonale 66">
            <a:extLst>
              <a:ext uri="{FF2B5EF4-FFF2-40B4-BE49-F238E27FC236}">
                <a16:creationId xmlns:a16="http://schemas.microsoft.com/office/drawing/2014/main" id="{FA7B5F9D-DB22-095C-5DC4-45DAB9726B05}"/>
              </a:ext>
            </a:extLst>
          </p:cNvPr>
          <p:cNvSpPr/>
          <p:nvPr/>
        </p:nvSpPr>
        <p:spPr>
          <a:xfrm>
            <a:off x="4721351" y="625159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68" name="Rectangle : avec coins rognés en diagonale 67">
            <a:extLst>
              <a:ext uri="{FF2B5EF4-FFF2-40B4-BE49-F238E27FC236}">
                <a16:creationId xmlns:a16="http://schemas.microsoft.com/office/drawing/2014/main" id="{5E30471E-7F1D-8A5E-7617-8EFC4FECFA36}"/>
              </a:ext>
            </a:extLst>
          </p:cNvPr>
          <p:cNvSpPr/>
          <p:nvPr/>
        </p:nvSpPr>
        <p:spPr>
          <a:xfrm>
            <a:off x="5740026" y="4989822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69" name="Rectangle : avec coins rognés en diagonale 68">
            <a:extLst>
              <a:ext uri="{FF2B5EF4-FFF2-40B4-BE49-F238E27FC236}">
                <a16:creationId xmlns:a16="http://schemas.microsoft.com/office/drawing/2014/main" id="{BD9D4BDD-4EBA-1E4A-1CF2-0010E2AFB3C0}"/>
              </a:ext>
            </a:extLst>
          </p:cNvPr>
          <p:cNvSpPr/>
          <p:nvPr/>
        </p:nvSpPr>
        <p:spPr>
          <a:xfrm>
            <a:off x="5740025" y="5412785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70" name="Rectangle : avec coins rognés en diagonale 69">
            <a:extLst>
              <a:ext uri="{FF2B5EF4-FFF2-40B4-BE49-F238E27FC236}">
                <a16:creationId xmlns:a16="http://schemas.microsoft.com/office/drawing/2014/main" id="{4DA3040D-196F-A9BB-7B4F-C5283EECFC97}"/>
              </a:ext>
            </a:extLst>
          </p:cNvPr>
          <p:cNvSpPr/>
          <p:nvPr/>
        </p:nvSpPr>
        <p:spPr>
          <a:xfrm>
            <a:off x="5740025" y="583574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71" name="Rectangle : avec coins rognés en diagonale 70">
            <a:extLst>
              <a:ext uri="{FF2B5EF4-FFF2-40B4-BE49-F238E27FC236}">
                <a16:creationId xmlns:a16="http://schemas.microsoft.com/office/drawing/2014/main" id="{28E0F338-FF80-C838-9AC5-94A83C15F56E}"/>
              </a:ext>
            </a:extLst>
          </p:cNvPr>
          <p:cNvSpPr/>
          <p:nvPr/>
        </p:nvSpPr>
        <p:spPr>
          <a:xfrm>
            <a:off x="5740025" y="625871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72" name="Rectangle : avec coins rognés en diagonale 71">
            <a:extLst>
              <a:ext uri="{FF2B5EF4-FFF2-40B4-BE49-F238E27FC236}">
                <a16:creationId xmlns:a16="http://schemas.microsoft.com/office/drawing/2014/main" id="{0BF9BFD2-DF0C-9A72-BD43-81BFC0E4B243}"/>
              </a:ext>
            </a:extLst>
          </p:cNvPr>
          <p:cNvSpPr/>
          <p:nvPr/>
        </p:nvSpPr>
        <p:spPr>
          <a:xfrm>
            <a:off x="673975" y="3017247"/>
            <a:ext cx="1157229" cy="467778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(I)hm (I)mage </a:t>
            </a:r>
          </a:p>
        </p:txBody>
      </p:sp>
      <p:sp>
        <p:nvSpPr>
          <p:cNvPr id="73" name="Rectangle : avec coins rognés en diagonale 72">
            <a:extLst>
              <a:ext uri="{FF2B5EF4-FFF2-40B4-BE49-F238E27FC236}">
                <a16:creationId xmlns:a16="http://schemas.microsoft.com/office/drawing/2014/main" id="{401284DD-D1DD-F203-DAF0-00A0D2841905}"/>
              </a:ext>
            </a:extLst>
          </p:cNvPr>
          <p:cNvSpPr/>
          <p:nvPr/>
        </p:nvSpPr>
        <p:spPr>
          <a:xfrm>
            <a:off x="681196" y="2561025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(C)</a:t>
            </a:r>
            <a:r>
              <a:rPr lang="fr-FR" sz="1400" b="1" dirty="0" err="1"/>
              <a:t>améra</a:t>
            </a:r>
            <a:endParaRPr lang="fr-FR" sz="1400" b="1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2A0E4D2C-CDC0-B1C4-A9D3-57BBFD8C165D}"/>
              </a:ext>
            </a:extLst>
          </p:cNvPr>
          <p:cNvSpPr txBox="1"/>
          <p:nvPr/>
        </p:nvSpPr>
        <p:spPr>
          <a:xfrm>
            <a:off x="3567306" y="3305903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1</a:t>
            </a:r>
            <a:endParaRPr lang="fr-FR" sz="1200" dirty="0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7D56536A-EFDF-11F9-4165-A1FBC1BE1BE9}"/>
              </a:ext>
            </a:extLst>
          </p:cNvPr>
          <p:cNvSpPr txBox="1"/>
          <p:nvPr/>
        </p:nvSpPr>
        <p:spPr>
          <a:xfrm>
            <a:off x="3567307" y="3721745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2</a:t>
            </a:r>
            <a:endParaRPr lang="fr-FR" sz="1200" dirty="0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28089E95-04FB-9FBB-75CE-14D414725B65}"/>
              </a:ext>
            </a:extLst>
          </p:cNvPr>
          <p:cNvSpPr txBox="1"/>
          <p:nvPr/>
        </p:nvSpPr>
        <p:spPr>
          <a:xfrm>
            <a:off x="3567306" y="4151829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3</a:t>
            </a:r>
            <a:endParaRPr lang="fr-FR" sz="1200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37D44C2-32CD-5A74-2154-301A86F93FCD}"/>
              </a:ext>
            </a:extLst>
          </p:cNvPr>
          <p:cNvSpPr txBox="1"/>
          <p:nvPr/>
        </p:nvSpPr>
        <p:spPr>
          <a:xfrm>
            <a:off x="3567306" y="4579284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4</a:t>
            </a:r>
            <a:endParaRPr lang="fr-FR" sz="1200" dirty="0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07278C0C-D96D-BB27-0703-663B0EE020EB}"/>
              </a:ext>
            </a:extLst>
          </p:cNvPr>
          <p:cNvSpPr txBox="1"/>
          <p:nvPr/>
        </p:nvSpPr>
        <p:spPr>
          <a:xfrm>
            <a:off x="3571144" y="5021173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5</a:t>
            </a:r>
            <a:endParaRPr lang="fr-FR" sz="1200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C1D59671-C3AE-7A20-618E-366352153F20}"/>
              </a:ext>
            </a:extLst>
          </p:cNvPr>
          <p:cNvSpPr txBox="1"/>
          <p:nvPr/>
        </p:nvSpPr>
        <p:spPr>
          <a:xfrm>
            <a:off x="3567306" y="5444136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6</a:t>
            </a:r>
            <a:endParaRPr lang="fr-FR" sz="1200" dirty="0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B916FD07-B743-5D42-D886-DAB703286A3D}"/>
              </a:ext>
            </a:extLst>
          </p:cNvPr>
          <p:cNvSpPr txBox="1"/>
          <p:nvPr/>
        </p:nvSpPr>
        <p:spPr>
          <a:xfrm>
            <a:off x="3599649" y="5862788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7</a:t>
            </a:r>
            <a:endParaRPr lang="fr-FR" sz="1200" dirty="0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91B411A3-8220-C5E5-51D8-76E411D140D4}"/>
              </a:ext>
            </a:extLst>
          </p:cNvPr>
          <p:cNvSpPr txBox="1"/>
          <p:nvPr/>
        </p:nvSpPr>
        <p:spPr>
          <a:xfrm>
            <a:off x="3615334" y="6285751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8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285134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 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: Pilotage servomoteur avec Arduino (Nucléo) / Récupération donnée photodiode / 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Pilotage LED de puissance / Acquisition de données sous Python et affichage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3C713875-87AC-BEA8-51C8-35255FC8184C}"/>
              </a:ext>
            </a:extLst>
          </p:cNvPr>
          <p:cNvSpPr/>
          <p:nvPr/>
        </p:nvSpPr>
        <p:spPr>
          <a:xfrm>
            <a:off x="7827565" y="1762357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LEDs</a:t>
            </a:r>
            <a:r>
              <a:rPr lang="fr-FR" sz="1200" dirty="0">
                <a:solidFill>
                  <a:schemeClr val="bg1"/>
                </a:solidFill>
              </a:rPr>
              <a:t> Puissance</a:t>
            </a:r>
          </a:p>
        </p:txBody>
      </p:sp>
      <p:pic>
        <p:nvPicPr>
          <p:cNvPr id="6" name="Image 5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A081DD57-2330-080D-4FA0-3DEDC6604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29" y="4514249"/>
            <a:ext cx="3406410" cy="1970970"/>
          </a:xfrm>
          <a:prstGeom prst="rect">
            <a:avLst/>
          </a:prstGeom>
        </p:spPr>
      </p:pic>
      <p:pic>
        <p:nvPicPr>
          <p:cNvPr id="10" name="Image 9" descr="Une image contenant Appareils électroniques, Ingénierie électronique, Composant de circuit, Composant électronique&#10;&#10;Description générée automatiquement">
            <a:extLst>
              <a:ext uri="{FF2B5EF4-FFF2-40B4-BE49-F238E27FC236}">
                <a16:creationId xmlns:a16="http://schemas.microsoft.com/office/drawing/2014/main" id="{10AA4C0D-5633-FB9A-07F1-95BE82827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75" y="2932807"/>
            <a:ext cx="6074928" cy="3709712"/>
          </a:xfrm>
          <a:prstGeom prst="rect">
            <a:avLst/>
          </a:prstGeom>
        </p:spPr>
      </p:pic>
      <p:pic>
        <p:nvPicPr>
          <p:cNvPr id="12" name="Image 11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855FBF1C-3BA6-56CA-94A9-A76EF7CA2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402" y="2499530"/>
            <a:ext cx="2514370" cy="16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7168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1093</TotalTime>
  <Words>839</Words>
  <Application>Microsoft Office PowerPoint</Application>
  <PresentationFormat>Grand écran</PresentationFormat>
  <Paragraphs>206</Paragraphs>
  <Slides>13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2" baseType="lpstr">
      <vt:lpstr>Arial</vt:lpstr>
      <vt:lpstr>Avenir Next LT Pro</vt:lpstr>
      <vt:lpstr>Bahnschrift Light</vt:lpstr>
      <vt:lpstr>Bahnschrift SemiBold</vt:lpstr>
      <vt:lpstr>Calibri</vt:lpstr>
      <vt:lpstr>FreeSans</vt:lpstr>
      <vt:lpstr>Liberation Sans</vt:lpstr>
      <vt:lpstr>Wingdings</vt:lpstr>
      <vt:lpstr>AccentBoxVTI</vt:lpstr>
      <vt:lpstr> UE Interfaçage Numérique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624</cp:revision>
  <dcterms:created xsi:type="dcterms:W3CDTF">2023-04-08T12:37:13Z</dcterms:created>
  <dcterms:modified xsi:type="dcterms:W3CDTF">2025-01-12T17:13:42Z</dcterms:modified>
</cp:coreProperties>
</file>